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759" r:id="rId3"/>
    <p:sldId id="790" r:id="rId5"/>
    <p:sldId id="873" r:id="rId6"/>
    <p:sldId id="874" r:id="rId7"/>
    <p:sldId id="875" r:id="rId8"/>
    <p:sldId id="859" r:id="rId9"/>
    <p:sldId id="861" r:id="rId10"/>
    <p:sldId id="909" r:id="rId11"/>
    <p:sldId id="910" r:id="rId12"/>
    <p:sldId id="911" r:id="rId13"/>
    <p:sldId id="887" r:id="rId14"/>
    <p:sldId id="886" r:id="rId15"/>
    <p:sldId id="888" r:id="rId16"/>
    <p:sldId id="898" r:id="rId17"/>
    <p:sldId id="860" r:id="rId18"/>
    <p:sldId id="902" r:id="rId19"/>
    <p:sldId id="924" r:id="rId20"/>
    <p:sldId id="931" r:id="rId21"/>
    <p:sldId id="900" r:id="rId22"/>
    <p:sldId id="936" r:id="rId23"/>
    <p:sldId id="937" r:id="rId24"/>
    <p:sldId id="901" r:id="rId25"/>
    <p:sldId id="948" r:id="rId26"/>
    <p:sldId id="950" r:id="rId27"/>
    <p:sldId id="946" r:id="rId28"/>
  </p:sldIdLst>
  <p:sldSz cx="12192000" cy="6858000"/>
  <p:notesSz cx="6858000" cy="9144000"/>
  <p:embeddedFontLst>
    <p:embeddedFont>
      <p:font typeface="方正宋刻本秀楷简体" panose="02010600030101010101" charset="-122"/>
      <p:regular r:id="rId34"/>
    </p:embeddedFont>
    <p:embeddedFont>
      <p:font typeface="楷体" panose="02010609060101010101" pitchFamily="49" charset="-122"/>
      <p:regular r:id="rId35"/>
    </p:embeddedFont>
    <p:embeddedFont>
      <p:font typeface="方正大标宋_GBK" panose="02000000000000000000" charset="-122"/>
      <p:regular r:id="rId36"/>
    </p:embeddedFont>
    <p:embeddedFont>
      <p:font typeface="方正清楷 简" panose="02000500000000000000" charset="-122"/>
      <p:regular r:id="rId37"/>
    </p:embeddedFont>
    <p:embeddedFont>
      <p:font typeface="方正仿宋简体" panose="02000000000000000000" charset="-122"/>
      <p:regular r:id="rId38"/>
    </p:embeddedFont>
    <p:embeddedFont>
      <p:font typeface="微软雅黑" panose="020B0503020204020204" charset="-122"/>
      <p:regular r:id="rId39"/>
    </p:embeddedFont>
    <p:embeddedFont>
      <p:font typeface="方正楷体_GBK" panose="02000000000000000000" charset="-122"/>
      <p:regular r:id="rId40"/>
    </p:embeddedFont>
    <p:embeddedFont>
      <p:font typeface="方正小标宋简体" panose="02000000000000000000" charset="-122"/>
      <p:regular r:id="rId41"/>
    </p:embeddedFont>
    <p:embeddedFont>
      <p:font typeface="方正全福体" panose="02000500000000000000" charset="-122"/>
      <p:regular r:id="rId42"/>
    </p:embeddedFont>
    <p:embeddedFont>
      <p:font typeface="黑体" panose="02010609060101010101" charset="-122"/>
      <p:regular r:id="rId43"/>
    </p:embeddedFont>
    <p:embeddedFont>
      <p:font typeface="Calibri" panose="020F0502020204030204" charset="0"/>
      <p:regular r:id="rId44"/>
      <p:bold r:id="rId45"/>
      <p:italic r:id="rId46"/>
      <p:boldItalic r:id="rId47"/>
    </p:embeddedFont>
    <p:embeddedFont>
      <p:font typeface="仿宋" panose="02010609060101010101" charset="-122"/>
      <p:regular r:id="rId48"/>
    </p:embeddedFont>
    <p:embeddedFont>
      <p:font typeface="等线" panose="02010600030101010101" charset="-122"/>
      <p:regular r:id="rId49"/>
    </p:embeddedFont>
    <p:embeddedFont>
      <p:font typeface="华文中宋" panose="02010600040101010101" charset="-122"/>
      <p:regular r:id="rId50"/>
    </p:embeddedFont>
    <p:embeddedFont>
      <p:font typeface="方正公文小标宋" panose="02000500000000000000" charset="-122"/>
      <p:regular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0" clrIdx="0"/>
  <p:cmAuthor id="7" name="1206988966@qq.com" initials="1" lastIdx="0" clrIdx="2"/>
  <p:cmAuthor id="1" name="AutoBVT" initials="A" lastIdx="0" clrIdx="0"/>
  <p:cmAuthor id="8" name="姜伟光" initials="姜" lastIdx="0" clrIdx="0"/>
  <p:cmAuthor id="2" name="Torto小多" initials="T" lastIdx="2" clrIdx="1"/>
  <p:cmAuthor id="9" name="倩文 黄" initials="倩文" lastIdx="1" clrIdx="3"/>
  <p:cmAuthor id="3" name="黄超" initials="黄" lastIdx="1" clrIdx="1"/>
  <p:cmAuthor id="10" name="86136" initials="8" lastIdx="1" clrIdx="9"/>
  <p:cmAuthor id="4" name="易" initials="易" lastIdx="1" clrIdx="2"/>
  <p:cmAuthor id="5" name="宋洁然" initials="宋" lastIdx="0" clrIdx="1"/>
  <p:cmAuthor id="12" name="12279" initials="1" lastIdx="1" clrIdx="11"/>
  <p:cmAuthor id="6" name="ming qiu" initials="m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0000"/>
    <a:srgbClr val="130813"/>
    <a:srgbClr val="1D0C1D"/>
    <a:srgbClr val="4E0000"/>
    <a:srgbClr val="DCECF5"/>
    <a:srgbClr val="8FAADC"/>
    <a:srgbClr val="8E0000"/>
    <a:srgbClr val="300000"/>
    <a:srgbClr val="7AC1CC"/>
    <a:srgbClr val="347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140.xml"/><Relationship Id="rId51" Type="http://schemas.openxmlformats.org/officeDocument/2006/relationships/font" Target="fonts/font18.fntdata"/><Relationship Id="rId50" Type="http://schemas.openxmlformats.org/officeDocument/2006/relationships/font" Target="fonts/font17.fntdata"/><Relationship Id="rId5" Type="http://schemas.openxmlformats.org/officeDocument/2006/relationships/slide" Target="slides/slide2.xml"/><Relationship Id="rId49" Type="http://schemas.openxmlformats.org/officeDocument/2006/relationships/font" Target="fonts/font16.fntdata"/><Relationship Id="rId48" Type="http://schemas.openxmlformats.org/officeDocument/2006/relationships/font" Target="fonts/font15.fntdata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9-06T09:41:51.084" idx="2">
    <p:pos x="7544" y="2758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10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10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endParaRPr lang="zh-CN" b="1" dirty="0">
              <a:solidFill>
                <a:schemeClr val="bg1"/>
              </a:solidFill>
              <a:latin typeface="方正宋刻本秀楷简体" panose="02010600030101010101" charset="-122"/>
              <a:ea typeface="方正宋刻本秀楷简体" panose="02010600030101010101" charset="-122"/>
              <a:cs typeface="方正宋刻本秀楷简体" panose="02010600030101010101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FB3D-B612-4D07-8154-C57AC9CAB9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image" Target="../media/image20.jpeg"/><Relationship Id="rId5" Type="http://schemas.openxmlformats.org/officeDocument/2006/relationships/tags" Target="../tags/tag42.xml"/><Relationship Id="rId4" Type="http://schemas.openxmlformats.org/officeDocument/2006/relationships/image" Target="../media/image19.png"/><Relationship Id="rId3" Type="http://schemas.openxmlformats.org/officeDocument/2006/relationships/tags" Target="../tags/tag41.xml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6.xml"/><Relationship Id="rId1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8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image" Target="../media/image24.png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50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1.xml"/><Relationship Id="rId7" Type="http://schemas.openxmlformats.org/officeDocument/2006/relationships/image" Target="../media/image26.png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5.png"/><Relationship Id="rId3" Type="http://schemas.openxmlformats.org/officeDocument/2006/relationships/tags" Target="../tags/tag68.xml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12.xml"/><Relationship Id="rId1" Type="http://schemas.openxmlformats.org/officeDocument/2006/relationships/tags" Target="../tags/tag6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image" Target="../media/image8.png"/><Relationship Id="rId1" Type="http://schemas.openxmlformats.org/officeDocument/2006/relationships/tags" Target="../tags/tag7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image" Target="../media/image28.jpeg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../media/image27.jpeg"/><Relationship Id="rId3" Type="http://schemas.openxmlformats.org/officeDocument/2006/relationships/tags" Target="../tags/tag77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0.png"/><Relationship Id="rId10" Type="http://schemas.openxmlformats.org/officeDocument/2006/relationships/image" Target="../media/image29.jpeg"/><Relationship Id="rId1" Type="http://schemas.openxmlformats.org/officeDocument/2006/relationships/tags" Target="../tags/tag7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2.jpeg"/><Relationship Id="rId7" Type="http://schemas.openxmlformats.org/officeDocument/2006/relationships/tags" Target="../tags/tag86.xml"/><Relationship Id="rId6" Type="http://schemas.openxmlformats.org/officeDocument/2006/relationships/image" Target="../media/image31.jpeg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15.xml"/><Relationship Id="rId1" Type="http://schemas.openxmlformats.org/officeDocument/2006/relationships/tags" Target="../tags/tag8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jpeg"/><Relationship Id="rId8" Type="http://schemas.openxmlformats.org/officeDocument/2006/relationships/tags" Target="../tags/tag90.xml"/><Relationship Id="rId7" Type="http://schemas.openxmlformats.org/officeDocument/2006/relationships/image" Target="../media/image32.jpeg"/><Relationship Id="rId6" Type="http://schemas.openxmlformats.org/officeDocument/2006/relationships/tags" Target="../tags/tag89.xml"/><Relationship Id="rId5" Type="http://schemas.openxmlformats.org/officeDocument/2006/relationships/image" Target="../media/image8.png"/><Relationship Id="rId4" Type="http://schemas.openxmlformats.org/officeDocument/2006/relationships/tags" Target="../tags/tag88.xml"/><Relationship Id="rId3" Type="http://schemas.openxmlformats.org/officeDocument/2006/relationships/image" Target="NULL" TargetMode="External"/><Relationship Id="rId2" Type="http://schemas.openxmlformats.org/officeDocument/2006/relationships/image" Target="../media/image33.png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image" Target="../media/image2.jpeg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image" Target="../media/image8.png"/><Relationship Id="rId1" Type="http://schemas.openxmlformats.org/officeDocument/2006/relationships/tags" Target="../tags/tag9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103.xml"/><Relationship Id="rId7" Type="http://schemas.openxmlformats.org/officeDocument/2006/relationships/image" Target="../media/image35.jpeg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image" Target="../media/image34.jpeg"/><Relationship Id="rId3" Type="http://schemas.openxmlformats.org/officeDocument/2006/relationships/tags" Target="../tags/tag100.xml"/><Relationship Id="rId23" Type="http://schemas.openxmlformats.org/officeDocument/2006/relationships/notesSlide" Target="../notesSlides/notesSlide18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11.xml"/><Relationship Id="rId20" Type="http://schemas.openxmlformats.org/officeDocument/2006/relationships/tags" Target="../tags/tag110.xml"/><Relationship Id="rId2" Type="http://schemas.openxmlformats.org/officeDocument/2006/relationships/tags" Target="../tags/tag99.xml"/><Relationship Id="rId19" Type="http://schemas.openxmlformats.org/officeDocument/2006/relationships/image" Target="../media/image40.jpeg"/><Relationship Id="rId18" Type="http://schemas.openxmlformats.org/officeDocument/2006/relationships/tags" Target="../tags/tag109.xml"/><Relationship Id="rId17" Type="http://schemas.openxmlformats.org/officeDocument/2006/relationships/tags" Target="../tags/tag108.xml"/><Relationship Id="rId16" Type="http://schemas.openxmlformats.org/officeDocument/2006/relationships/image" Target="../media/image39.jpeg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image" Target="../media/image38.jpeg"/><Relationship Id="rId12" Type="http://schemas.openxmlformats.org/officeDocument/2006/relationships/tags" Target="../tags/tag105.xml"/><Relationship Id="rId11" Type="http://schemas.openxmlformats.org/officeDocument/2006/relationships/image" Target="../media/image37.jpeg"/><Relationship Id="rId10" Type="http://schemas.openxmlformats.org/officeDocument/2006/relationships/tags" Target="../tags/tag104.xml"/><Relationship Id="rId1" Type="http://schemas.openxmlformats.org/officeDocument/2006/relationships/tags" Target="../tags/tag9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image" Target="../media/image8.png"/><Relationship Id="rId15" Type="http://schemas.openxmlformats.org/officeDocument/2006/relationships/comments" Target="../comments/comment1.xml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jpeg"/><Relationship Id="rId2" Type="http://schemas.openxmlformats.org/officeDocument/2006/relationships/image" Target="../media/image8.png"/><Relationship Id="rId1" Type="http://schemas.openxmlformats.org/officeDocument/2006/relationships/tags" Target="../tags/tag12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2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4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tags" Target="../tags/tag135.xml"/><Relationship Id="rId2" Type="http://schemas.openxmlformats.org/officeDocument/2006/relationships/image" Target="../media/image8.png"/><Relationship Id="rId1" Type="http://schemas.openxmlformats.org/officeDocument/2006/relationships/tags" Target="../tags/tag134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6" Type="http://schemas.openxmlformats.org/officeDocument/2006/relationships/tags" Target="../tags/tag139.xml"/><Relationship Id="rId5" Type="http://schemas.openxmlformats.org/officeDocument/2006/relationships/image" Target="../media/image44.png"/><Relationship Id="rId4" Type="http://schemas.openxmlformats.org/officeDocument/2006/relationships/tags" Target="../tags/tag138.xml"/><Relationship Id="rId3" Type="http://schemas.openxmlformats.org/officeDocument/2006/relationships/image" Target="../media/image43.png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4.png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tags" Target="../tags/tag12.xml"/><Relationship Id="rId6" Type="http://schemas.openxmlformats.org/officeDocument/2006/relationships/image" Target="../media/image8.png"/><Relationship Id="rId5" Type="http://schemas.openxmlformats.org/officeDocument/2006/relationships/tags" Target="../tags/tag1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6.xml"/><Relationship Id="rId6" Type="http://schemas.openxmlformats.org/officeDocument/2006/relationships/image" Target="../media/image8.png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3.png"/><Relationship Id="rId2" Type="http://schemas.openxmlformats.org/officeDocument/2006/relationships/tags" Target="../tags/tag1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../media/image13.jpeg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12.png"/><Relationship Id="rId3" Type="http://schemas.openxmlformats.org/officeDocument/2006/relationships/tags" Target="../tags/tag19.xml"/><Relationship Id="rId2" Type="http://schemas.openxmlformats.org/officeDocument/2006/relationships/image" Target="../media/image8.png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.xml"/><Relationship Id="rId15" Type="http://schemas.openxmlformats.org/officeDocument/2006/relationships/image" Target="../media/image18.jpeg"/><Relationship Id="rId14" Type="http://schemas.openxmlformats.org/officeDocument/2006/relationships/image" Target="../media/image17.png"/><Relationship Id="rId13" Type="http://schemas.openxmlformats.org/officeDocument/2006/relationships/image" Target="../media/image16.jpeg"/><Relationship Id="rId12" Type="http://schemas.openxmlformats.org/officeDocument/2006/relationships/image" Target="../media/image15.jpeg"/><Relationship Id="rId11" Type="http://schemas.openxmlformats.org/officeDocument/2006/relationships/tags" Target="../tags/tag24.xml"/><Relationship Id="rId10" Type="http://schemas.openxmlformats.org/officeDocument/2006/relationships/image" Target="../media/image14.png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8.png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image" Target="../media/image7.png"/><Relationship Id="rId12" Type="http://schemas.openxmlformats.org/officeDocument/2006/relationships/tags" Target="../tags/tag35.xml"/><Relationship Id="rId11" Type="http://schemas.openxmlformats.org/officeDocument/2006/relationships/image" Target="../media/image6.png"/><Relationship Id="rId10" Type="http://schemas.openxmlformats.org/officeDocument/2006/relationships/tags" Target="../tags/tag34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1478" r="129"/>
          <a:stretch>
            <a:fillRect/>
          </a:stretch>
        </p:blipFill>
        <p:spPr>
          <a:xfrm>
            <a:off x="6096000" y="852805"/>
            <a:ext cx="5956300" cy="4376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109220" y="855345"/>
            <a:ext cx="5986780" cy="4373880"/>
          </a:xfrm>
          <a:prstGeom prst="rect">
            <a:avLst/>
          </a:prstGeom>
          <a:solidFill>
            <a:srgbClr val="3F1212"/>
          </a:solidFill>
          <a:ln>
            <a:noFill/>
          </a:ln>
          <a:effectLst>
            <a:outerShdw blurRad="203200" dist="254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1818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635" y="2202815"/>
            <a:ext cx="6395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宋刻本秀楷简体" panose="02010600030101010101" charset="-122"/>
                <a:ea typeface="方正宋刻本秀楷简体" panose="02010600030101010101" charset="-122"/>
                <a:cs typeface="方正宋刻本秀楷简体" panose="02010600030101010101" charset="-122"/>
              </a:rPr>
              <a:t>    </a:t>
            </a:r>
            <a:r>
              <a:rPr lang="zh-CN" sz="3200" b="1" dirty="0">
                <a:solidFill>
                  <a:schemeClr val="bg1"/>
                </a:solidFill>
                <a:latin typeface="方正宋刻本秀楷简体" panose="02010600030101010101" charset="-122"/>
                <a:ea typeface="方正宋刻本秀楷简体" panose="02010600030101010101" charset="-122"/>
                <a:cs typeface="方正宋刻本秀楷简体" panose="02010600030101010101" charset="-122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latin typeface="方正宋刻本秀楷简体" panose="02010600030101010101" charset="-122"/>
                <a:ea typeface="方正宋刻本秀楷简体" panose="02010600030101010101" charset="-122"/>
                <a:cs typeface="方正宋刻本秀楷简体" panose="02010600030101010101" charset="-122"/>
              </a:rPr>
              <a:t>2</a:t>
            </a:r>
            <a:r>
              <a:rPr lang="zh-CN" sz="3200" b="1" dirty="0">
                <a:solidFill>
                  <a:schemeClr val="bg1"/>
                </a:solidFill>
                <a:latin typeface="方正宋刻本秀楷简体" panose="02010600030101010101" charset="-122"/>
                <a:ea typeface="方正宋刻本秀楷简体" panose="02010600030101010101" charset="-122"/>
                <a:cs typeface="方正宋刻本秀楷简体" panose="02010600030101010101" charset="-122"/>
              </a:rPr>
              <a:t>课</a:t>
            </a:r>
            <a:r>
              <a:rPr lang="en-US" altLang="zh-CN" sz="3200" b="1" dirty="0">
                <a:solidFill>
                  <a:schemeClr val="bg1"/>
                </a:solidFill>
                <a:latin typeface="方正宋刻本秀楷简体" panose="02010600030101010101" charset="-122"/>
                <a:ea typeface="方正宋刻本秀楷简体" panose="02010600030101010101" charset="-122"/>
                <a:cs typeface="方正宋刻本秀楷简体" panose="02010600030101010101" charset="-122"/>
              </a:rPr>
              <a:t>  </a:t>
            </a:r>
            <a:r>
              <a:rPr lang="zh-CN" altLang="en-US" sz="3200" b="1" dirty="0">
                <a:solidFill>
                  <a:schemeClr val="bg1"/>
                </a:solidFill>
                <a:latin typeface="方正宋刻本秀楷简体" panose="02010600030101010101" charset="-122"/>
                <a:ea typeface="方正宋刻本秀楷简体" panose="02010600030101010101" charset="-122"/>
                <a:cs typeface="方正宋刻本秀楷简体" panose="02010600030101010101" charset="-122"/>
              </a:rPr>
              <a:t>诸国纷争与变法运动</a:t>
            </a:r>
            <a:endParaRPr lang="zh-CN" altLang="en-US" sz="3200" b="1" dirty="0">
              <a:solidFill>
                <a:schemeClr val="bg1"/>
              </a:solidFill>
              <a:latin typeface="方正宋刻本秀楷简体" panose="02010600030101010101" charset="-122"/>
              <a:ea typeface="方正宋刻本秀楷简体" panose="02010600030101010101" charset="-122"/>
              <a:cs typeface="方正宋刻本秀楷简体" panose="02010600030101010101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 rot="2841357">
            <a:off x="2790825" y="1950085"/>
            <a:ext cx="3045460" cy="483235"/>
          </a:xfrm>
          <a:prstGeom prst="roundRect">
            <a:avLst>
              <a:gd name="adj" fmla="val 50000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89990" y="5245100"/>
            <a:ext cx="102235" cy="10223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99920" y="5245100"/>
            <a:ext cx="102235" cy="102235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67155" y="5245100"/>
            <a:ext cx="102235" cy="10223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544955" y="5245100"/>
            <a:ext cx="102235" cy="102235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722120" y="5245100"/>
            <a:ext cx="102235" cy="102235"/>
          </a:xfrm>
          <a:prstGeom prst="ellipse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5" y="5383530"/>
            <a:ext cx="12191365" cy="122809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lIns="121917" tIns="60958" rIns="121917" bIns="60958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课标要求：</a:t>
            </a:r>
            <a:endParaRPr lang="zh-CN" sz="2400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0" algn="l">
              <a:lnSpc>
                <a:spcPct val="100000"/>
              </a:lnSpc>
            </a:pPr>
            <a:r>
              <a:rPr 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通过了解春秋战国时期的经济发展和政治变动，理解战国时期变法运动的必然性；</a:t>
            </a:r>
            <a:endParaRPr lang="zh-CN" sz="2400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0" algn="l">
              <a:lnSpc>
                <a:spcPct val="10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了解老子、孔子学说；通过孟子、荀子、庄子等了解“百家争鸣”的局面及其意义。</a:t>
            </a:r>
            <a:endParaRPr lang="zh-CN" sz="2400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356340" y="1290265"/>
            <a:ext cx="621665" cy="2781864"/>
            <a:chOff x="17168" y="-1934"/>
            <a:chExt cx="979" cy="5115"/>
          </a:xfrm>
        </p:grpSpPr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17168" y="-1934"/>
              <a:ext cx="979" cy="5115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FZQingKaiS Regular" panose="02000500000000000000" charset="-122"/>
                <a:ea typeface="FZQingKaiS Regular" panose="02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17314" y="-1933"/>
              <a:ext cx="687" cy="48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稷下学宫复原图</a:t>
              </a:r>
              <a:endParaRPr lang="zh-CN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264410" y="277495"/>
            <a:ext cx="57658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FF0000"/>
                </a:solidFill>
                <a:latin typeface="方正大标宋_GBK" panose="02000000000000000000" charset="-122"/>
                <a:ea typeface="方正大标宋_GBK" panose="02000000000000000000" charset="-122"/>
              </a:rPr>
              <a:t>体悟家国古今</a:t>
            </a:r>
            <a:r>
              <a:rPr lang="en-US" altLang="zh-CN" sz="2400">
                <a:solidFill>
                  <a:srgbClr val="FF0000"/>
                </a:solidFill>
                <a:latin typeface="方正大标宋_GBK" panose="02000000000000000000" charset="-122"/>
                <a:ea typeface="方正大标宋_GBK" panose="02000000000000000000" charset="-122"/>
              </a:rPr>
              <a:t>  </a:t>
            </a:r>
            <a:r>
              <a:rPr lang="zh-CN" altLang="en-US" sz="2400">
                <a:solidFill>
                  <a:srgbClr val="FF0000"/>
                </a:solidFill>
                <a:latin typeface="方正大标宋_GBK" panose="02000000000000000000" charset="-122"/>
                <a:ea typeface="方正大标宋_GBK" panose="02000000000000000000" charset="-122"/>
              </a:rPr>
              <a:t>思辨历史真意</a:t>
            </a:r>
            <a:endParaRPr lang="zh-CN" altLang="en-US" sz="2400">
              <a:solidFill>
                <a:srgbClr val="FF0000"/>
              </a:solidFill>
              <a:latin typeface="方正大标宋_GBK" panose="02000000000000000000" charset="-122"/>
              <a:ea typeface="方正大标宋_GBK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46685" y="512445"/>
            <a:ext cx="123463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农业：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生产工具进步：</a:t>
            </a:r>
            <a:r>
              <a:rPr lang="zh-CN" altLang="en-US" sz="2800" b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铁犁牛耕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推广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       (2)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土地制度革命：</a:t>
            </a:r>
            <a:r>
              <a:rPr lang="zh-CN" altLang="en-US" sz="2800" b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封建土地私有制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确立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。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地主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农民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)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       (3)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生产方式变化：</a:t>
            </a:r>
            <a:r>
              <a:rPr lang="zh-CN" altLang="en-US" sz="2800" b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小农经济</a:t>
            </a:r>
            <a:r>
              <a:rPr lang="en-US" altLang="zh-CN" sz="2800" b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800" b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自然经济</a:t>
            </a:r>
            <a:r>
              <a:rPr lang="en-US" altLang="zh-CN" sz="2800" b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诞生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（一）</a:t>
            </a:r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经济发展</a:t>
            </a:r>
            <a:endParaRPr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6885" y="1896110"/>
            <a:ext cx="4905375" cy="186690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5"/>
            </p:custDataLst>
          </p:nvPr>
        </p:nvPicPr>
        <p:blipFill>
          <a:blip r:embed="rId6"/>
          <a:srcRect l="2054" t="2885" r="2508" b="5124"/>
          <a:stretch>
            <a:fillRect/>
          </a:stretch>
        </p:blipFill>
        <p:spPr>
          <a:xfrm>
            <a:off x="7800975" y="3222625"/>
            <a:ext cx="3600450" cy="2895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8375650" y="6118225"/>
            <a:ext cx="25450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小农经济复原图</a:t>
            </a:r>
            <a:endParaRPr lang="zh-CN" altLang="en-US" sz="24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572135" y="3881755"/>
            <a:ext cx="5826760" cy="2270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sz="3200" b="1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小农经济的</a:t>
            </a:r>
            <a:r>
              <a:rPr lang="zh-CN" sz="3200" b="1">
                <a:solidFill>
                  <a:schemeClr val="tx1"/>
                </a:solidFill>
                <a:highlight>
                  <a:srgbClr val="FFFF00"/>
                </a:highlight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特点</a:t>
            </a:r>
            <a:r>
              <a:rPr lang="zh-CN" sz="3200" b="1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【重点】</a:t>
            </a:r>
            <a:endParaRPr lang="zh-CN" sz="32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sz="32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sz="36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36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572135" y="4399280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1</a:t>
            </a:r>
            <a:r>
              <a:rPr lang="en-US" alt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.</a:t>
            </a:r>
            <a:r>
              <a:rPr lang="zh-CN" sz="3600" b="1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家庭单位</a:t>
            </a:r>
            <a:r>
              <a:rPr 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；</a:t>
            </a:r>
            <a:r>
              <a:rPr lang="en-US" alt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   </a:t>
            </a:r>
            <a:r>
              <a:rPr 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2</a:t>
            </a:r>
            <a:r>
              <a:rPr lang="en-US" alt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.</a:t>
            </a:r>
            <a:r>
              <a:rPr lang="zh-CN" sz="3600" b="1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男耕女织</a:t>
            </a:r>
            <a:r>
              <a:rPr 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；</a:t>
            </a:r>
            <a:endParaRPr lang="zh-CN" sz="36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3</a:t>
            </a:r>
            <a:r>
              <a:rPr lang="en-US" alt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.</a:t>
            </a:r>
            <a:r>
              <a:rPr lang="zh-CN" sz="3600" b="1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精耕细作</a:t>
            </a:r>
            <a:r>
              <a:rPr 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；</a:t>
            </a:r>
            <a:r>
              <a:rPr lang="en-US" alt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   </a:t>
            </a:r>
            <a:r>
              <a:rPr 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4</a:t>
            </a:r>
            <a:r>
              <a:rPr lang="en-US" alt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.</a:t>
            </a:r>
            <a:r>
              <a:rPr lang="zh-CN" sz="3600" b="1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自给自足</a:t>
            </a:r>
            <a:r>
              <a:rPr 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；</a:t>
            </a:r>
            <a:endParaRPr lang="zh-CN" sz="36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5.</a:t>
            </a:r>
            <a:r>
              <a:rPr lang="zh-CN" altLang="en-US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长期主导；</a:t>
            </a:r>
            <a:r>
              <a:rPr lang="en-US" altLang="zh-CN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   6.</a:t>
            </a:r>
            <a:r>
              <a:rPr lang="zh-CN" altLang="en-US" sz="3600" b="1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分散封闭。</a:t>
            </a:r>
            <a:endParaRPr lang="zh-CN" altLang="en-US" sz="3600" b="1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5883910" y="2045335"/>
            <a:ext cx="561213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altLang="en-US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农业是封建王朝财政收入的主要来源，始终在经济中占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主导地位</a:t>
            </a:r>
            <a:r>
              <a:rPr lang="zh-CN" altLang="en-US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bldLvl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146685" y="512445"/>
            <a:ext cx="12346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工商业发展迅速。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（一）</a:t>
            </a:r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经济发展</a:t>
            </a:r>
            <a:endParaRPr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125" y="955040"/>
            <a:ext cx="1112393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（1）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手工业分工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更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细密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：出现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官营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民营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家庭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手工业三种形态。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（2）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货币流通广泛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（3）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中心城市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涌现、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工商业主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财富雄厚。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5425" y="2418080"/>
            <a:ext cx="6531610" cy="267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2006年，北京广安门内大街出土窖藏战国货币两罐，内含包括赵国直刀、燕国明刀、三晋及燕的方足布等战国货币三万余枚，大概有70余种。发现有所谓新品种，如丰子、丰邑、武平类方足布等。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——黄锡全《近十余年先秦货币的重要发现与研究》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28840" y="1781175"/>
            <a:ext cx="50958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思考：材料反映哪些信息？</a:t>
            </a:r>
            <a:endParaRPr lang="zh-CN" altLang="en-US" sz="3200" b="1" noProof="0" dirty="0" smtClean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73040" y="5147945"/>
            <a:ext cx="6554470" cy="1489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材料表示春秋战国时期货币种类丰富；商业繁荣，交易量较大；区域间经济往来频繁。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6" name="Picture 2" descr="fanl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340" y="2418080"/>
            <a:ext cx="2260600" cy="2197735"/>
          </a:xfrm>
          <a:prstGeom prst="rect">
            <a:avLst/>
          </a:prstGeom>
          <a:noFill/>
          <a:ln>
            <a:solidFill>
              <a:srgbClr val="71360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2732405" y="4614863"/>
            <a:ext cx="2620645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忠以为国，智以保身，</a:t>
            </a:r>
            <a:endParaRPr lang="zh-CN" altLang="en-US" sz="2000" b="1" dirty="0">
              <a:solidFill>
                <a:srgbClr val="000000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商以致富</a:t>
            </a:r>
            <a:r>
              <a:rPr lang="zh-CN" altLang="en-US" sz="2000" b="1" dirty="0">
                <a:solidFill>
                  <a:srgbClr val="00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，成名天下。 </a:t>
            </a:r>
            <a:endParaRPr lang="zh-CN" altLang="en-US" sz="2000" b="1" dirty="0">
              <a:solidFill>
                <a:srgbClr val="000000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</a:endParaRPr>
          </a:p>
        </p:txBody>
      </p:sp>
      <p:pic>
        <p:nvPicPr>
          <p:cNvPr id="30" name="Picture 3" descr="吕不韦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08" y="2418328"/>
            <a:ext cx="1958072" cy="2269867"/>
          </a:xfrm>
          <a:prstGeom prst="rect">
            <a:avLst/>
          </a:prstGeom>
          <a:noFill/>
          <a:ln>
            <a:solidFill>
              <a:srgbClr val="71360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485775" y="4688205"/>
            <a:ext cx="2320925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吕不韦者往来贩贱卖贵，</a:t>
            </a:r>
            <a:r>
              <a:rPr lang="zh-CN" altLang="en-US" sz="20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家累千金</a:t>
            </a:r>
            <a:r>
              <a:rPr lang="zh-CN" altLang="en-US" sz="2000" b="1" dirty="0">
                <a:solidFill>
                  <a:srgbClr val="00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4507607" y="2418328"/>
            <a:ext cx="490220" cy="601980"/>
          </a:xfrm>
          <a:prstGeom prst="rect">
            <a:avLst/>
          </a:prstGeom>
          <a:solidFill>
            <a:srgbClr val="FAECC6"/>
          </a:solidFill>
          <a:ln>
            <a:solidFill>
              <a:srgbClr val="713605"/>
            </a:solidFill>
          </a:ln>
        </p:spPr>
        <p:txBody>
          <a:bodyPr vert="eaVert" wrap="none" rtlCol="0">
            <a:spAutoFit/>
          </a:bodyPr>
          <a:lstStyle/>
          <a:p>
            <a:r>
              <a:rPr lang="zh-CN" altLang="en-US" sz="2000" b="1" dirty="0" smtClean="0">
                <a:latin typeface="方正仿宋简体" panose="02000000000000000000" charset="-122"/>
                <a:ea typeface="方正仿宋简体" panose="02000000000000000000" charset="-122"/>
              </a:rPr>
              <a:t>范蠡</a:t>
            </a:r>
            <a:endParaRPr lang="zh-CN" altLang="en-US" sz="2000" b="1" dirty="0" smtClean="0">
              <a:latin typeface="方正仿宋简体" panose="02000000000000000000" charset="-122"/>
              <a:ea typeface="方正仿宋简体" panose="02000000000000000000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86760" y="2418328"/>
            <a:ext cx="490220" cy="8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13605"/>
            </a:solidFill>
          </a:ln>
        </p:spPr>
        <p:txBody>
          <a:bodyPr vert="eaVert" wrap="none" rtlCol="0">
            <a:spAutoFit/>
          </a:bodyPr>
          <a:lstStyle/>
          <a:p>
            <a:r>
              <a:rPr lang="zh-CN" altLang="en-US" sz="2000" b="1" dirty="0" smtClean="0">
                <a:latin typeface="方正仿宋简体" panose="02000000000000000000" charset="-122"/>
                <a:ea typeface="方正仿宋简体" panose="02000000000000000000" charset="-122"/>
              </a:rPr>
              <a:t>吕不韦</a:t>
            </a:r>
            <a:endParaRPr lang="zh-CN" altLang="en-US" sz="2000" b="1" dirty="0" smtClean="0">
              <a:latin typeface="方正仿宋简体" panose="02000000000000000000" charset="-122"/>
              <a:ea typeface="方正仿宋简体" panose="0200000000000000000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8EDED">
                  <a:alpha val="100000"/>
                </a:srgbClr>
              </a:clrFrom>
              <a:clrTo>
                <a:srgbClr val="F8EDE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940" y="5236210"/>
            <a:ext cx="4318000" cy="135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4" grpId="0" animBg="1"/>
      <p:bldP spid="27" grpId="0" bldLvl="0" animBg="1"/>
      <p:bldP spid="31" grpId="0" animBg="1"/>
      <p:bldP spid="9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880100" y="2445385"/>
            <a:ext cx="6415405" cy="4211955"/>
            <a:chOff x="2191" y="1349"/>
            <a:chExt cx="15756" cy="8715"/>
          </a:xfrm>
        </p:grpSpPr>
        <p:pic>
          <p:nvPicPr>
            <p:cNvPr id="21" name="Picture 3" descr="E:\教学\课件\七年级\七上（新）\第7课 战国时期的社会变化\20161011\Image3.b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18" y="1349"/>
              <a:ext cx="13763" cy="8715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圆角矩形标注 3"/>
            <p:cNvSpPr/>
            <p:nvPr>
              <p:custDataLst>
                <p:tags r:id="rId4"/>
              </p:custDataLst>
            </p:nvPr>
          </p:nvSpPr>
          <p:spPr>
            <a:xfrm>
              <a:off x="11658" y="1610"/>
              <a:ext cx="3599" cy="1404"/>
            </a:xfrm>
            <a:prstGeom prst="wedgeRoundRectCallout">
              <a:avLst>
                <a:gd name="adj1" fmla="val -57973"/>
                <a:gd name="adj2" fmla="val 87702"/>
                <a:gd name="adj3" fmla="val 16667"/>
              </a:avLst>
            </a:prstGeom>
            <a:gradFill>
              <a:lin ang="5400000" scaled="0"/>
            </a:gra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zh-CN" altLang="en-US" sz="22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燕昭王</a:t>
              </a:r>
              <a:endParaRPr lang="zh-CN" altLang="en-US" sz="2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2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乐毅改革</a:t>
              </a:r>
              <a:endParaRPr lang="zh-CN" altLang="en-US" sz="2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圆角矩形标注 4"/>
            <p:cNvSpPr/>
            <p:nvPr>
              <p:custDataLst>
                <p:tags r:id="rId5"/>
              </p:custDataLst>
            </p:nvPr>
          </p:nvSpPr>
          <p:spPr>
            <a:xfrm>
              <a:off x="6260" y="3285"/>
              <a:ext cx="3599" cy="1404"/>
            </a:xfrm>
            <a:prstGeom prst="wedgeRoundRectCallout">
              <a:avLst>
                <a:gd name="adj1" fmla="val 42088"/>
                <a:gd name="adj2" fmla="val 79154"/>
                <a:gd name="adj3" fmla="val 16667"/>
              </a:avLst>
            </a:prstGeom>
            <a:gradFill>
              <a:lin ang="5400000" scaled="0"/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zh-CN" altLang="en-US" sz="22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赵武灵王</a:t>
              </a:r>
              <a:endParaRPr lang="zh-CN" altLang="en-US" sz="2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2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胡服骑射</a:t>
              </a:r>
              <a:endParaRPr lang="zh-CN" altLang="en-US" sz="2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圆角矩形标注 5"/>
            <p:cNvSpPr/>
            <p:nvPr>
              <p:custDataLst>
                <p:tags r:id="rId6"/>
              </p:custDataLst>
            </p:nvPr>
          </p:nvSpPr>
          <p:spPr>
            <a:xfrm>
              <a:off x="14348" y="4416"/>
              <a:ext cx="3599" cy="1404"/>
            </a:xfrm>
            <a:prstGeom prst="wedgeRoundRectCallout">
              <a:avLst>
                <a:gd name="adj1" fmla="val -87952"/>
                <a:gd name="adj2" fmla="val 30873"/>
                <a:gd name="adj3" fmla="val 16667"/>
              </a:avLst>
            </a:prstGeom>
            <a:gradFill>
              <a:lin ang="5400000" scaled="0"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zh-CN" altLang="en-US" sz="2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齐威王</a:t>
              </a:r>
              <a:endParaRPr lang="zh-CN" altLang="en-US" sz="2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邹忌改革</a:t>
              </a:r>
              <a:endParaRPr lang="zh-CN" altLang="en-US" sz="2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圆角矩形标注 6"/>
            <p:cNvSpPr/>
            <p:nvPr>
              <p:custDataLst>
                <p:tags r:id="rId7"/>
              </p:custDataLst>
            </p:nvPr>
          </p:nvSpPr>
          <p:spPr>
            <a:xfrm>
              <a:off x="4382" y="7244"/>
              <a:ext cx="3599" cy="1404"/>
            </a:xfrm>
            <a:prstGeom prst="wedgeRoundRectCallout">
              <a:avLst>
                <a:gd name="adj1" fmla="val 80891"/>
                <a:gd name="adj2" fmla="val 28345"/>
                <a:gd name="adj3" fmla="val 16667"/>
              </a:avLst>
            </a:prstGeom>
            <a:gradFill>
              <a:lin ang="5400000" scaled="0"/>
            </a:gra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zh-CN" altLang="en-US" sz="22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楚悼王</a:t>
              </a:r>
              <a:endParaRPr lang="zh-CN" altLang="en-US" sz="2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2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吴起变法</a:t>
              </a:r>
              <a:endParaRPr lang="zh-CN" altLang="en-US" sz="2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圆角矩形标注 7"/>
            <p:cNvSpPr/>
            <p:nvPr>
              <p:custDataLst>
                <p:tags r:id="rId8"/>
              </p:custDataLst>
            </p:nvPr>
          </p:nvSpPr>
          <p:spPr>
            <a:xfrm>
              <a:off x="10191" y="7789"/>
              <a:ext cx="3738" cy="1407"/>
            </a:xfrm>
            <a:prstGeom prst="wedgeRoundRectCallout">
              <a:avLst>
                <a:gd name="adj1" fmla="val -56044"/>
                <a:gd name="adj2" fmla="val -110475"/>
                <a:gd name="adj3" fmla="val 16667"/>
              </a:avLst>
            </a:prstGeom>
            <a:gradFill>
              <a:lin ang="5400000" scaled="0"/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zh-CN" altLang="en-US" sz="22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韩昭侯</a:t>
              </a:r>
              <a:endParaRPr lang="zh-CN" altLang="en-US" sz="2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2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申不害改革</a:t>
              </a:r>
              <a:endParaRPr lang="zh-CN" altLang="en-US" sz="2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圆角矩形标注 8"/>
            <p:cNvSpPr/>
            <p:nvPr>
              <p:custDataLst>
                <p:tags r:id="rId9"/>
              </p:custDataLst>
            </p:nvPr>
          </p:nvSpPr>
          <p:spPr>
            <a:xfrm>
              <a:off x="11168" y="6046"/>
              <a:ext cx="3599" cy="1404"/>
            </a:xfrm>
            <a:prstGeom prst="wedgeRoundRectCallout">
              <a:avLst>
                <a:gd name="adj1" fmla="val -88750"/>
                <a:gd name="adj2" fmla="val -30701"/>
                <a:gd name="adj3" fmla="val 16667"/>
              </a:avLst>
            </a:prstGeom>
            <a:gradFill>
              <a:lin ang="5400000" scaled="0"/>
            </a:gra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zh-CN" altLang="en-US" sz="2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魏文侯</a:t>
              </a:r>
              <a:endParaRPr lang="zh-CN" altLang="en-US" sz="2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李悝变法</a:t>
              </a:r>
              <a:endParaRPr lang="zh-CN" altLang="en-US" sz="2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圆角矩形标注 9"/>
            <p:cNvSpPr/>
            <p:nvPr>
              <p:custDataLst>
                <p:tags r:id="rId10"/>
              </p:custDataLst>
            </p:nvPr>
          </p:nvSpPr>
          <p:spPr>
            <a:xfrm>
              <a:off x="2191" y="5211"/>
              <a:ext cx="3599" cy="1404"/>
            </a:xfrm>
            <a:prstGeom prst="wedgeRoundRectCallout">
              <a:avLst>
                <a:gd name="adj1" fmla="val 71135"/>
                <a:gd name="adj2" fmla="val 35367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zh-CN" altLang="en-US" sz="22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秦孝公</a:t>
              </a:r>
              <a:endParaRPr lang="en-US" altLang="zh-CN" sz="2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22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商鞅变法（公元前</a:t>
              </a:r>
              <a:r>
                <a:rPr lang="en-US" altLang="zh-CN" sz="22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356</a:t>
              </a:r>
              <a:r>
                <a:rPr lang="zh-CN" altLang="en-US" sz="22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年）</a:t>
              </a:r>
              <a:endParaRPr lang="zh-CN" altLang="en-US" sz="2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2" name="文本框 31"/>
          <p:cNvSpPr txBox="1"/>
          <p:nvPr>
            <p:custDataLst>
              <p:tags r:id="rId11"/>
            </p:custDataLst>
          </p:nvPr>
        </p:nvSpPr>
        <p:spPr>
          <a:xfrm>
            <a:off x="155575" y="149860"/>
            <a:ext cx="11883390" cy="735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【诸国变法背景</a:t>
            </a:r>
            <a:r>
              <a:rPr lang="en-US" altLang="zh-CN" sz="32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百家争鸣的背景</a:t>
            </a:r>
            <a:r>
              <a:rPr lang="en-US" altLang="zh-CN" sz="32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春秋战国时代特征】</a:t>
            </a:r>
            <a:endParaRPr lang="zh-CN" altLang="en-US" sz="3200" b="1" noProof="0" dirty="0" smtClean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endParaRPr lang="zh-CN" altLang="en-US" sz="3200" b="1" noProof="0" dirty="0" smtClean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2"/>
            </p:custDataLst>
          </p:nvPr>
        </p:nvSpPr>
        <p:spPr>
          <a:xfrm>
            <a:off x="148590" y="773430"/>
            <a:ext cx="1881505" cy="469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/>
              <a:t>1.</a:t>
            </a:r>
            <a:r>
              <a:rPr lang="zh-CN" altLang="en-US" sz="3200" b="1"/>
              <a:t>政治上</a:t>
            </a:r>
            <a:endParaRPr lang="zh-CN" altLang="en-US" sz="3200" b="1"/>
          </a:p>
        </p:txBody>
      </p:sp>
      <p:sp>
        <p:nvSpPr>
          <p:cNvPr id="35" name="文本框 34"/>
          <p:cNvSpPr txBox="1"/>
          <p:nvPr>
            <p:custDataLst>
              <p:tags r:id="rId13"/>
            </p:custDataLst>
          </p:nvPr>
        </p:nvSpPr>
        <p:spPr>
          <a:xfrm>
            <a:off x="1796415" y="802005"/>
            <a:ext cx="10242550" cy="624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①</a:t>
            </a:r>
            <a:r>
              <a:rPr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王室衰微</a:t>
            </a:r>
            <a:r>
              <a:rPr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，</a:t>
            </a:r>
            <a:r>
              <a:rPr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列国纷争</a:t>
            </a:r>
            <a:r>
              <a:rPr lang="en-US"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②</a:t>
            </a:r>
            <a:r>
              <a:rPr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宗法分封制</a:t>
            </a:r>
            <a:r>
              <a:rPr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等旧制度不断</a:t>
            </a:r>
            <a:r>
              <a:rPr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瓦解</a:t>
            </a:r>
            <a:endParaRPr sz="32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4"/>
            </p:custDataLst>
          </p:nvPr>
        </p:nvSpPr>
        <p:spPr>
          <a:xfrm>
            <a:off x="1796415" y="1684020"/>
            <a:ext cx="10114915" cy="931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ClrTx/>
              <a:buSzTx/>
              <a:buFontTx/>
            </a:pPr>
            <a:r>
              <a:rPr lang="zh-CN"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①</a:t>
            </a:r>
            <a:r>
              <a:rPr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铁犁牛耕</a:t>
            </a:r>
            <a:r>
              <a:rPr lang="zh-CN"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推广，</a:t>
            </a:r>
            <a:r>
              <a:rPr lang="zh-CN"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小农经济</a:t>
            </a:r>
            <a:r>
              <a:rPr lang="zh-CN"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诞生；②</a:t>
            </a:r>
            <a:r>
              <a:rPr lang="zh-CN"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井田制瓦解</a:t>
            </a:r>
            <a:r>
              <a:rPr lang="zh-CN"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土地私有制</a:t>
            </a:r>
            <a:r>
              <a:rPr lang="zh-CN"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逐渐确立。</a:t>
            </a:r>
            <a:endParaRPr lang="zh-CN" sz="3200" b="1"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15"/>
            </p:custDataLst>
          </p:nvPr>
        </p:nvSpPr>
        <p:spPr>
          <a:xfrm>
            <a:off x="148590" y="1684020"/>
            <a:ext cx="1881505" cy="469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/>
              <a:t>2.</a:t>
            </a:r>
            <a:r>
              <a:rPr lang="zh-CN" altLang="en-US" sz="3200" b="1"/>
              <a:t>经济上</a:t>
            </a:r>
            <a:endParaRPr lang="zh-CN" altLang="en-US" sz="3200" b="1"/>
          </a:p>
        </p:txBody>
      </p:sp>
      <p:sp>
        <p:nvSpPr>
          <p:cNvPr id="3" name="文本框 2"/>
          <p:cNvSpPr txBox="1"/>
          <p:nvPr>
            <p:custDataLst>
              <p:tags r:id="rId16"/>
            </p:custDataLst>
          </p:nvPr>
        </p:nvSpPr>
        <p:spPr>
          <a:xfrm>
            <a:off x="148590" y="5055235"/>
            <a:ext cx="188150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/>
              <a:t>4.</a:t>
            </a:r>
            <a:r>
              <a:rPr lang="zh-CN" altLang="en-US" sz="3200" b="1"/>
              <a:t>文化上</a:t>
            </a:r>
            <a:endParaRPr lang="zh-CN" altLang="en-US" sz="3200" b="1"/>
          </a:p>
        </p:txBody>
      </p:sp>
      <p:sp>
        <p:nvSpPr>
          <p:cNvPr id="4" name="文本框 3"/>
          <p:cNvSpPr txBox="1"/>
          <p:nvPr>
            <p:custDataLst>
              <p:tags r:id="rId17"/>
            </p:custDataLst>
          </p:nvPr>
        </p:nvSpPr>
        <p:spPr>
          <a:xfrm>
            <a:off x="1796415" y="5011420"/>
            <a:ext cx="391795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①学术下移，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私学兴起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；②华夏文化不断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交融和吸收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其他文化。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8"/>
            </p:custDataLst>
          </p:nvPr>
        </p:nvSpPr>
        <p:spPr>
          <a:xfrm>
            <a:off x="148590" y="3263900"/>
            <a:ext cx="1881505" cy="469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/>
              <a:t>3.</a:t>
            </a:r>
            <a:r>
              <a:rPr lang="zh-CN" altLang="en-US" sz="3200" b="1"/>
              <a:t>阶级上</a:t>
            </a:r>
            <a:endParaRPr lang="zh-CN" altLang="en-US" sz="3200" b="1"/>
          </a:p>
        </p:txBody>
      </p:sp>
      <p:sp>
        <p:nvSpPr>
          <p:cNvPr id="7" name="文本框 6"/>
          <p:cNvSpPr txBox="1"/>
          <p:nvPr>
            <p:custDataLst>
              <p:tags r:id="rId19"/>
            </p:custDataLst>
          </p:nvPr>
        </p:nvSpPr>
        <p:spPr>
          <a:xfrm>
            <a:off x="1796415" y="3190875"/>
            <a:ext cx="42976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①</a:t>
            </a:r>
            <a:r>
              <a:rPr lang="zh-CN" altLang="en-US"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奴隶主贵族衰落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封建地主阶级</a:t>
            </a:r>
            <a:r>
              <a:rPr lang="zh-CN" sz="3200" b="1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要求变法图强；②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各国重用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士阶层。</a:t>
            </a:r>
            <a:endParaRPr lang="zh-CN" sz="3200" b="1"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（二）变法运动</a:t>
            </a:r>
            <a:endParaRPr lang="zh-CN"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575" y="54737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5400" b="1" dirty="0">
                <a:latin typeface="方正小标宋简体" panose="02000000000000000000" charset="-122"/>
                <a:ea typeface="方正小标宋简体" panose="02000000000000000000" charset="-122"/>
                <a:cs typeface="微软雅黑" panose="020B0503020204020204" charset="-122"/>
                <a:sym typeface="+mn-ea"/>
              </a:rPr>
              <a:t>商鞅的强秦之计：</a:t>
            </a:r>
            <a:endParaRPr lang="zh-CN" altLang="en-US" sz="5400" b="1" dirty="0">
              <a:latin typeface="方正小标宋简体" panose="02000000000000000000" charset="-122"/>
              <a:ea typeface="方正小标宋简体" panose="02000000000000000000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5600700" y="652780"/>
            <a:ext cx="6715125" cy="4269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ctr">
              <a:lnSpc>
                <a:spcPct val="110000"/>
              </a:lnSpc>
              <a:buNone/>
            </a:pPr>
            <a:r>
              <a:rPr lang="zh-CN" altLang="en-US" sz="40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内容速记</a:t>
            </a:r>
            <a:endParaRPr lang="zh-CN" altLang="en-US" sz="4000" b="1" dirty="0" smtClean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重农抑商</a:t>
            </a: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，奖励耕织</a:t>
            </a:r>
            <a:endParaRPr lang="zh-CN" altLang="en-US" sz="3600" b="1" dirty="0" smtClean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大家庭拆散为</a:t>
            </a: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小家庭</a:t>
            </a:r>
            <a:endParaRPr lang="zh-CN" altLang="en-US" sz="3600" b="1" dirty="0" smtClean="0">
              <a:solidFill>
                <a:srgbClr val="FF000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奖励军功，</a:t>
            </a: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限制贵族</a:t>
            </a:r>
            <a:endParaRPr lang="zh-CN" altLang="en-US" sz="3600" b="1" dirty="0" smtClean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“废井田，开阡陌”</a:t>
            </a:r>
            <a:endParaRPr lang="zh-CN" altLang="en-US" sz="3600" b="1" dirty="0" smtClean="0">
              <a:solidFill>
                <a:srgbClr val="FF000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什伍</a:t>
            </a: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连坐</a:t>
            </a: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，互相纠察</a:t>
            </a:r>
            <a:endParaRPr lang="zh-CN" altLang="en-US" sz="3600" b="1" dirty="0" smtClean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推行</a:t>
            </a: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县制</a:t>
            </a: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，君主任免</a:t>
            </a:r>
            <a:endParaRPr lang="zh-CN" altLang="en-US" sz="3600" b="1" dirty="0" smtClean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indent="0">
              <a:lnSpc>
                <a:spcPct val="110000"/>
              </a:lnSpc>
              <a:buNone/>
            </a:pPr>
            <a:endParaRPr lang="en-US" altLang="zh-CN" sz="3600" b="1" dirty="0" smtClean="0">
              <a:solidFill>
                <a:srgbClr val="FF000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32279" t="9023" r="29411" b="23210"/>
          <a:stretch>
            <a:fillRect/>
          </a:stretch>
        </p:blipFill>
        <p:spPr>
          <a:xfrm>
            <a:off x="3508375" y="1566545"/>
            <a:ext cx="2125345" cy="394906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3362960" y="5328285"/>
            <a:ext cx="23926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000" b="1" spc="150">
                <a:uFillTx/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大良造鞅镦</a:t>
            </a:r>
            <a:endParaRPr lang="zh-CN" altLang="en-US" sz="2000" b="1" spc="150">
              <a:uFillTx/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000" b="1" spc="150">
                <a:uFillTx/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北京故宫博物院</a:t>
            </a:r>
            <a:endParaRPr lang="zh-CN" altLang="en-US" sz="2000" b="1" spc="150">
              <a:uFillTx/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57835" y="1363345"/>
            <a:ext cx="3070860" cy="4094480"/>
          </a:xfrm>
          <a:prstGeom prst="rect">
            <a:avLst/>
          </a:prstGeom>
        </p:spPr>
      </p:pic>
      <p:sp>
        <p:nvSpPr>
          <p:cNvPr id="17" name="Rectangle 5"/>
          <p:cNvSpPr txBox="1">
            <a:spLocks noChangeArrowheads="1"/>
          </p:cNvSpPr>
          <p:nvPr>
            <p:custDataLst>
              <p:tags r:id="rId8"/>
            </p:custDataLst>
          </p:nvPr>
        </p:nvSpPr>
        <p:spPr>
          <a:xfrm>
            <a:off x="146050" y="5424805"/>
            <a:ext cx="3453765" cy="1375410"/>
          </a:xfrm>
          <a:prstGeom prst="rect">
            <a:avLst/>
          </a:prstGeom>
          <a:noFill/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</a:rPr>
              <a:t>公孙鞅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</a:rPr>
              <a:t>(约公元前390年-前338年)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</a:rPr>
              <a:t>，又称卫鞅，后封于商，后人称商鞅。应秦孝公求贤令入秦。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仿宋" panose="02010609060101010101" charset="-122"/>
              <a:ea typeface="仿宋" panose="02010609060101010101" charset="-12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89625" y="5147945"/>
            <a:ext cx="6070600" cy="1489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性质：战</a:t>
            </a:r>
            <a:r>
              <a:rPr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国时期持续时间最长、涉及面最广、改革最为彻底的一次</a:t>
            </a:r>
            <a:r>
              <a:rPr sz="3200" b="1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新兴地主阶级改革运动</a:t>
            </a:r>
            <a:r>
              <a:rPr 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5600700" y="652780"/>
            <a:ext cx="6715125" cy="4269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ctr">
              <a:lnSpc>
                <a:spcPct val="110000"/>
              </a:lnSpc>
              <a:buNone/>
            </a:pPr>
            <a:r>
              <a:rPr lang="zh-CN" altLang="en-US" sz="40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内容速记</a:t>
            </a:r>
            <a:endParaRPr lang="zh-CN" altLang="en-US" sz="4000" b="1" dirty="0" smtClean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重农抑商</a:t>
            </a: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，奖励耕织</a:t>
            </a:r>
            <a:r>
              <a:rPr lang="en-US" altLang="zh-CN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(</a:t>
            </a: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小农经济</a:t>
            </a:r>
            <a:r>
              <a:rPr 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等线" panose="02010600030101010101" charset="-122"/>
              </a:rPr>
              <a:t>)</a:t>
            </a:r>
            <a:endParaRPr lang="zh-CN" altLang="en-US" sz="3600" b="1" dirty="0" smtClean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大家庭拆散为</a:t>
            </a: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小家庭</a:t>
            </a:r>
            <a:r>
              <a:rPr lang="en-US" altLang="zh-CN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(</a:t>
            </a: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增加赋税</a:t>
            </a:r>
            <a:r>
              <a:rPr lang="en-US" altLang="zh-CN" sz="3600" b="1" dirty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等线" panose="02010600030101010101" charset="-122"/>
              </a:rPr>
              <a:t>)</a:t>
            </a:r>
            <a:endParaRPr lang="zh-CN" altLang="en-US" sz="3600" b="1" dirty="0" smtClean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奖励军功，</a:t>
            </a: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限制贵族</a:t>
            </a:r>
            <a:r>
              <a:rPr lang="en-US" altLang="zh-CN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(</a:t>
            </a: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官僚政</a:t>
            </a:r>
            <a:r>
              <a:rPr lang="zh-CN" altLang="en-US" sz="3600" b="1" dirty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治</a:t>
            </a:r>
            <a:r>
              <a:rPr lang="en-US" sz="3600" b="1" dirty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)</a:t>
            </a:r>
            <a:endParaRPr lang="en-US" sz="3600" b="1" dirty="0">
              <a:solidFill>
                <a:srgbClr val="FF000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“废井田，开阡陌”</a:t>
            </a:r>
            <a:r>
              <a:rPr lang="en-US" altLang="zh-CN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(</a:t>
            </a: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土地私有</a:t>
            </a:r>
            <a:r>
              <a:rPr lang="en-US" altLang="zh-CN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)</a:t>
            </a:r>
            <a:endParaRPr lang="zh-CN" altLang="en-US" sz="3600" b="1" dirty="0" smtClean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什伍</a:t>
            </a: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连坐</a:t>
            </a: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，互相纠察加强管理</a:t>
            </a:r>
            <a:r>
              <a:rPr lang="en-US" altLang="zh-CN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)</a:t>
            </a:r>
            <a:endParaRPr lang="en-US" altLang="zh-CN" sz="3600" b="1" dirty="0" smtClean="0">
              <a:solidFill>
                <a:srgbClr val="FF000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indent="0">
              <a:lnSpc>
                <a:spcPct val="110000"/>
              </a:lnSpc>
              <a:buNone/>
            </a:pP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推行</a:t>
            </a: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县制</a:t>
            </a:r>
            <a:r>
              <a:rPr lang="zh-CN" altLang="en-US" sz="3600" b="1" dirty="0" smtClean="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，君主任免</a:t>
            </a:r>
            <a:r>
              <a:rPr lang="en-US" altLang="zh-CN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(</a:t>
            </a:r>
            <a:r>
              <a:rPr lang="zh-CN" altLang="en-US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中央集权</a:t>
            </a:r>
            <a:r>
              <a:rPr lang="en-US" altLang="zh-CN" sz="3600" b="1" dirty="0" smtClean="0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)</a:t>
            </a:r>
            <a:endParaRPr lang="en-US" altLang="zh-CN" sz="3600" b="1" dirty="0" smtClean="0">
              <a:solidFill>
                <a:srgbClr val="FF000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indent="0">
              <a:lnSpc>
                <a:spcPct val="110000"/>
              </a:lnSpc>
              <a:buNone/>
            </a:pPr>
            <a:endParaRPr lang="en-US" altLang="zh-CN" sz="3600" b="1" dirty="0" smtClean="0">
              <a:solidFill>
                <a:srgbClr val="FF000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925" y="5147310"/>
            <a:ext cx="5601335" cy="1489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思考商鞅的人物形象：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是刻薄少恩的政治酷吏，还是敢于触动旧势力的改革英雄？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（二）变法运动</a:t>
            </a:r>
            <a:endParaRPr lang="zh-CN"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146685" y="512445"/>
            <a:ext cx="11892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【对比思考】为什么说商鞅变法是战国时最彻底的变法。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300355" y="1351915"/>
          <a:ext cx="11562080" cy="346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320"/>
                <a:gridCol w="3728720"/>
                <a:gridCol w="1852295"/>
                <a:gridCol w="3928745"/>
              </a:tblGrid>
              <a:tr h="6972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1"/>
                          </a:solidFill>
                        </a:rPr>
                        <a:t>西周</a:t>
                      </a: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1"/>
                          </a:solidFill>
                        </a:rPr>
                        <a:t>春秋战国</a:t>
                      </a: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97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3600">
                          <a:solidFill>
                            <a:schemeClr val="tx1"/>
                          </a:solidFill>
                        </a:rPr>
                        <a:t>经济基础</a:t>
                      </a: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97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3600">
                          <a:solidFill>
                            <a:schemeClr val="tx1"/>
                          </a:solidFill>
                        </a:rPr>
                        <a:t>土地制度</a:t>
                      </a: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3600">
                          <a:solidFill>
                            <a:schemeClr val="tx1"/>
                          </a:solidFill>
                        </a:rPr>
                        <a:t>政治制度</a:t>
                      </a: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97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3600">
                          <a:solidFill>
                            <a:schemeClr val="tx1"/>
                          </a:solidFill>
                        </a:rPr>
                        <a:t>组织基础</a:t>
                      </a: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3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359660" y="2134235"/>
            <a:ext cx="37033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3200" b="1">
                <a:highlight>
                  <a:srgbClr val="FFFF00"/>
                </a:highlight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石</a:t>
            </a:r>
            <a:r>
              <a:rPr lang="zh-CN" altLang="en-US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器耕锄</a:t>
            </a:r>
            <a:endParaRPr lang="zh-CN" altLang="en-US" sz="3200" b="1"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9660" y="2834005"/>
            <a:ext cx="37033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井田制，土地国有</a:t>
            </a:r>
            <a:endParaRPr lang="zh-CN" altLang="en-US" sz="3200" b="1"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82585" y="2134235"/>
            <a:ext cx="38804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200" b="1">
                <a:highlight>
                  <a:srgbClr val="FFFF00"/>
                </a:highlight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铁</a:t>
            </a:r>
            <a:r>
              <a:rPr lang="zh-CN" altLang="en-US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犁牛耕、小农经济</a:t>
            </a:r>
            <a:endParaRPr lang="zh-CN" altLang="en-US" sz="3200" b="1"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82585" y="2834005"/>
            <a:ext cx="37033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法律承认</a:t>
            </a:r>
            <a:r>
              <a:rPr lang="zh-CN" altLang="en-US" sz="3200" b="1">
                <a:highlight>
                  <a:srgbClr val="FFFF00"/>
                </a:highlight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土地私有</a:t>
            </a:r>
            <a:endParaRPr lang="zh-CN" altLang="en-US" sz="3200" b="1">
              <a:highlight>
                <a:srgbClr val="FFFF00"/>
              </a:highlight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59660" y="3533775"/>
            <a:ext cx="37033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贵族政治</a:t>
            </a:r>
            <a:endParaRPr lang="zh-CN" altLang="en-US" sz="3200" b="1"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82585" y="3533775"/>
            <a:ext cx="37033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官僚政治</a:t>
            </a:r>
            <a:endParaRPr lang="zh-CN" altLang="en-US" sz="3200" b="1"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59660" y="4233545"/>
            <a:ext cx="37033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3200" b="1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分封制</a:t>
            </a:r>
            <a:r>
              <a:rPr lang="en-US" altLang="zh-CN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(</a:t>
            </a:r>
            <a:r>
              <a:rPr lang="zh-CN" altLang="en-US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地方分权</a:t>
            </a:r>
            <a:r>
              <a:rPr lang="en-US" altLang="zh-CN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)</a:t>
            </a:r>
            <a:endParaRPr lang="zh-CN" altLang="en-US" sz="3200" b="1"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82585" y="4233545"/>
            <a:ext cx="37033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3200" b="1">
                <a:solidFill>
                  <a:srgbClr val="FF0000"/>
                </a:solidFill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县制</a:t>
            </a:r>
            <a:r>
              <a:rPr lang="en-US" altLang="zh-CN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(</a:t>
            </a:r>
            <a:r>
              <a:rPr lang="zh-CN" altLang="en-US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中央集权</a:t>
            </a:r>
            <a:r>
              <a:rPr lang="en-US" altLang="zh-CN" sz="32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)</a:t>
            </a:r>
            <a:endParaRPr lang="zh-CN" altLang="en-US" sz="3200" b="1"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</p:txBody>
      </p:sp>
      <p:sp>
        <p:nvSpPr>
          <p:cNvPr id="29" name="右箭头 28"/>
          <p:cNvSpPr/>
          <p:nvPr>
            <p:custDataLst>
              <p:tags r:id="rId5"/>
            </p:custDataLst>
          </p:nvPr>
        </p:nvSpPr>
        <p:spPr>
          <a:xfrm>
            <a:off x="6072505" y="2313305"/>
            <a:ext cx="1823720" cy="180403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小标宋简体" panose="02000000000000000000" charset="-122"/>
                <a:ea typeface="方正小标宋简体" panose="02000000000000000000" charset="-122"/>
              </a:rPr>
              <a:t>社会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小标宋简体" panose="02000000000000000000" charset="-122"/>
              <a:ea typeface="方正小标宋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小标宋简体" panose="02000000000000000000" charset="-122"/>
                <a:ea typeface="方正小标宋简体" panose="02000000000000000000" charset="-122"/>
              </a:rPr>
              <a:t>转型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5800" y="5073650"/>
            <a:ext cx="107619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3600" b="1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国家能力变迁：</a:t>
            </a:r>
            <a:r>
              <a:rPr lang="zh-CN" altLang="en-US" sz="36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春秋战国逐渐</a:t>
            </a:r>
            <a:r>
              <a:rPr lang="zh-CN" altLang="en-US" sz="3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摆脱</a:t>
            </a:r>
            <a:r>
              <a:rPr lang="zh-CN" altLang="en-US" sz="36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早期国家</a:t>
            </a:r>
            <a:r>
              <a:rPr lang="zh-CN" altLang="en-US" sz="3600" b="1" u="sng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血缘</a:t>
            </a:r>
            <a:r>
              <a:rPr lang="zh-CN" altLang="en-US" sz="36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对政治的影响，向</a:t>
            </a:r>
            <a:r>
              <a:rPr lang="zh-CN" altLang="en-US" sz="3600" b="1" u="sng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专制主义中央集权</a:t>
            </a:r>
            <a:r>
              <a:rPr lang="zh-CN" altLang="en-US" sz="36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的成熟国家</a:t>
            </a:r>
            <a:r>
              <a:rPr lang="zh-CN" altLang="en-US" sz="3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转变</a:t>
            </a:r>
            <a:r>
              <a:rPr lang="zh-CN" altLang="en-US" sz="36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zh-CN" altLang="en-US" sz="3600" b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  <p:bldP spid="14" grpId="0"/>
      <p:bldP spid="29" grpId="1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2935" y="2714625"/>
            <a:ext cx="11148695" cy="2410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sz="6600" b="1">
                <a:latin typeface="+mj-ea"/>
                <a:ea typeface="+mj-ea"/>
                <a:cs typeface="方正清楷 简" panose="02000500000000000000" charset="-122"/>
              </a:rPr>
              <a:t>三、</a:t>
            </a:r>
            <a:r>
              <a:rPr lang="zh-CN" sz="6600" b="1">
                <a:cs typeface="方正清楷 简" panose="02000500000000000000" charset="-122"/>
              </a:rPr>
              <a:t>百家争鸣</a:t>
            </a:r>
            <a:endParaRPr lang="zh-CN" altLang="en-US" sz="6600" b="1">
              <a:latin typeface="方正清楷 简" panose="02000500000000000000" charset="-122"/>
              <a:ea typeface="方正清楷 简" panose="02000500000000000000" charset="-122"/>
              <a:cs typeface="方正清楷 简" panose="0200050000000000000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00325" y="1516380"/>
            <a:ext cx="7195820" cy="718185"/>
            <a:chOff x="4863" y="639"/>
            <a:chExt cx="9936" cy="1355"/>
          </a:xfrm>
        </p:grpSpPr>
        <p:sp>
          <p:nvSpPr>
            <p:cNvPr id="8" name="对角圆角矩形 7"/>
            <p:cNvSpPr/>
            <p:nvPr/>
          </p:nvSpPr>
          <p:spPr>
            <a:xfrm>
              <a:off x="4863" y="639"/>
              <a:ext cx="9936" cy="1355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50000">
                  <a:srgbClr val="EAEAE5"/>
                </a:gs>
                <a:gs pos="0">
                  <a:srgbClr val="F1F1EE"/>
                </a:gs>
                <a:gs pos="100000">
                  <a:srgbClr val="E3E2DC"/>
                </a:gs>
              </a:gsLst>
              <a:lin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rmAutofit/>
            </a:bodyPr>
            <a:lstStyle/>
            <a:p>
              <a:pPr lvl="0" algn="dist">
                <a:buClrTx/>
                <a:buSzTx/>
                <a:buFontTx/>
              </a:pPr>
              <a:endParaRPr lang="zh-CN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隶书" panose="02010509060101010101" charset="-122"/>
                <a:cs typeface="隶书" panose="02010509060101010101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64" y="760"/>
              <a:ext cx="9164" cy="1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zh-CN" sz="3600" b="1">
                  <a:solidFill>
                    <a:schemeClr val="tx1"/>
                  </a:solidFill>
                  <a:latin typeface="方正小标宋简体" panose="02000000000000000000" charset="-122"/>
                  <a:ea typeface="方正小标宋简体" panose="02000000000000000000" charset="-122"/>
                  <a:cs typeface="方正小标宋简体" panose="02000000000000000000" charset="-122"/>
                  <a:sym typeface="+mn-ea"/>
                </a:rPr>
                <a:t>第2课  诸国纷争与变法运动</a:t>
              </a:r>
              <a:endParaRPr lang="zh-CN" sz="3600" b="1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三</a:t>
            </a:r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、百家争鸣     </a:t>
            </a:r>
            <a:endParaRPr lang="zh-CN"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pic>
        <p:nvPicPr>
          <p:cNvPr id="10" name="Picture 2" descr="http://attach.foyuan.net/portal/201012/26/13/2010122613042624392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421640" y="1207135"/>
            <a:ext cx="3099435" cy="1588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746125" y="2795905"/>
            <a:ext cx="25476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《礼贤下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士</a:t>
            </a:r>
            <a:r>
              <a:rPr lang="zh-CN" altLang="en-US" sz="28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》</a:t>
            </a:r>
            <a:endParaRPr lang="zh-CN" altLang="en-US" sz="28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14" name="Picture 2" descr="http://www.heb.chinanews.com.cn/msfq/_1126517315_mszj.jp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/>
          <a:srcRect l="5020" t="7889" r="5182" b="8361"/>
          <a:stretch>
            <a:fillRect/>
          </a:stretch>
        </p:blipFill>
        <p:spPr bwMode="auto">
          <a:xfrm>
            <a:off x="3721735" y="1218565"/>
            <a:ext cx="3087370" cy="1577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046220" y="2789555"/>
            <a:ext cx="25476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《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毛遂</a:t>
            </a:r>
            <a:r>
              <a:rPr lang="zh-CN" altLang="en-US" sz="28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自荐》</a:t>
            </a:r>
            <a:endParaRPr lang="zh-CN" altLang="en-US" sz="28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77165" y="562610"/>
            <a:ext cx="6438900" cy="568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ClrTx/>
              <a:buSzTx/>
              <a:buFontTx/>
            </a:pPr>
            <a:r>
              <a:rPr lang="zh-CN" sz="32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思考：下列历史事件表明了什么？</a:t>
            </a:r>
            <a:endParaRPr lang="zh-CN" sz="320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1640" y="3352165"/>
            <a:ext cx="6388100" cy="31324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    </a:t>
            </a:r>
            <a:r>
              <a:rPr lang="zh-CN" altLang="en-US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士原是</a:t>
            </a:r>
            <a:r>
              <a:rPr lang="zh-CN" altLang="en-US" sz="2800" b="1" dirty="0" smtClean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西周时贵族</a:t>
            </a:r>
            <a:r>
              <a:rPr lang="zh-CN" altLang="en-US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最低阶层，拥有一定田地，受六艺教育，</a:t>
            </a:r>
            <a:r>
              <a:rPr lang="zh-CN" altLang="en-US" sz="28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战时可充当下级军官，平时可作为卿大夫家臣</a:t>
            </a:r>
            <a:r>
              <a:rPr lang="zh-CN" altLang="en-US" sz="2800" b="1" dirty="0" smtClean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。</a:t>
            </a:r>
            <a:r>
              <a:rPr lang="zh-CN" altLang="en-US" sz="28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春秋战国之际，一部分旧体制贵族没落，</a:t>
            </a:r>
            <a:r>
              <a:rPr lang="zh-CN" altLang="en-US" sz="28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部分知识文化的庶人由社会下层升浮上去</a:t>
            </a:r>
            <a:r>
              <a:rPr lang="zh-CN" altLang="en-US" sz="28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，即“</a:t>
            </a:r>
            <a:r>
              <a:rPr lang="zh-CN" altLang="en-US" sz="2800" b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方正仿宋简体" panose="02000000000000000000" charset="-122"/>
                <a:sym typeface="+mn-ea"/>
              </a:rPr>
              <a:t>士庶合流</a:t>
            </a:r>
            <a:r>
              <a:rPr lang="zh-CN" altLang="en-US" sz="28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”，士逐渐从有职之人变成游离状态，即</a:t>
            </a:r>
            <a:r>
              <a:rPr lang="zh-CN" altLang="en-US" sz="28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“</a:t>
            </a:r>
            <a:r>
              <a:rPr lang="zh-CN" altLang="en-US" sz="2800" b="1" dirty="0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方正仿宋简体" panose="02000000000000000000" charset="-122"/>
                <a:sym typeface="+mn-ea"/>
              </a:rPr>
              <a:t>士无定主</a:t>
            </a:r>
            <a:r>
              <a:rPr lang="zh-CN" altLang="en-US" sz="28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”的游士</a:t>
            </a:r>
            <a:r>
              <a:rPr lang="zh-CN" altLang="en-US" sz="28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。</a:t>
            </a:r>
            <a:endParaRPr lang="zh-CN" altLang="en-US" sz="2800" b="1" dirty="0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rcRect l="9095" r="3463" b="7895"/>
          <a:stretch>
            <a:fillRect/>
          </a:stretch>
        </p:blipFill>
        <p:spPr>
          <a:xfrm>
            <a:off x="9352280" y="563245"/>
            <a:ext cx="2533650" cy="2125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椭圆 12"/>
          <p:cNvSpPr/>
          <p:nvPr/>
        </p:nvSpPr>
        <p:spPr>
          <a:xfrm>
            <a:off x="11435715" y="2061210"/>
            <a:ext cx="452120" cy="39624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11"/>
          <a:srcRect r="14417"/>
          <a:stretch>
            <a:fillRect/>
          </a:stretch>
        </p:blipFill>
        <p:spPr>
          <a:xfrm>
            <a:off x="7063105" y="563245"/>
            <a:ext cx="2150110" cy="2125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7118350" y="0"/>
            <a:ext cx="4769485" cy="953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“得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士则昌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失士则</a:t>
            </a:r>
            <a:r>
              <a:rPr lang="zh-CN" altLang="en-US" sz="3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亡”</a:t>
            </a:r>
            <a:r>
              <a:rPr lang="en-US" altLang="zh-CN" sz="3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endParaRPr lang="en-US" altLang="zh-CN" sz="3200" b="1" dirty="0" smtClean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24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── 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(《</a:t>
            </a: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孔丛子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居卫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》)</a:t>
            </a:r>
            <a:endParaRPr lang="en-US" altLang="zh-CN" sz="24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70713" y="3053080"/>
            <a:ext cx="1425575" cy="1445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latin typeface="楷体" panose="02010609060101010101" pitchFamily="49" charset="-122"/>
                <a:ea typeface="楷体" panose="02010609060101010101" pitchFamily="49" charset="-122"/>
              </a:rPr>
              <a:t>学在官府</a:t>
            </a:r>
            <a:endParaRPr lang="zh-CN" altLang="en-US" sz="44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70713" y="5114925"/>
            <a:ext cx="1425575" cy="14452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latin typeface="楷体" panose="02010609060101010101" pitchFamily="49" charset="-122"/>
                <a:ea typeface="楷体" panose="02010609060101010101" pitchFamily="49" charset="-122"/>
              </a:rPr>
              <a:t>私家讲学</a:t>
            </a:r>
            <a:endParaRPr lang="zh-CN" altLang="en-US" sz="44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7373620" y="4507230"/>
            <a:ext cx="619760" cy="57594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17" name="文本框 16"/>
          <p:cNvSpPr txBox="1"/>
          <p:nvPr/>
        </p:nvSpPr>
        <p:spPr>
          <a:xfrm>
            <a:off x="8372475" y="3247390"/>
            <a:ext cx="346138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学在官府：</a:t>
            </a:r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夏商西周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官府贵族掌握学术，担任各级学校的教师。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72475" y="5105400"/>
            <a:ext cx="36036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私家讲学：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孔子以诗史礼乐教，弟子盖三千焉。</a:t>
            </a: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──司马迁《史记·孔子世家》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9" grpId="0" animBg="1"/>
      <p:bldP spid="7" grpId="0" animBg="1"/>
      <p:bldP spid="20" grpId="0" animBg="1"/>
      <p:bldP spid="8" grpId="0" animBg="1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（一）春秋：孔子和老子</a:t>
            </a:r>
            <a:endParaRPr lang="zh-CN"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87705" y="4323715"/>
            <a:ext cx="4496435" cy="2430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儒家学派创始人</a:t>
            </a:r>
            <a:endParaRPr lang="zh-CN" altLang="en-US" sz="28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ctr"/>
            <a:r>
              <a:rPr lang="en-US" altLang="zh-CN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   </a:t>
            </a:r>
            <a:r>
              <a:rPr lang="zh-CN" altLang="en-US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孔子（前551年~前479） </a:t>
            </a:r>
            <a:endParaRPr lang="zh-CN" altLang="en-US" sz="28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/>
            <a:r>
              <a:rPr lang="zh-CN" altLang="en-US" sz="24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名丘，字仲尼，春秋时期鲁国人，思想家、政治家和教育家。后人尊称为“万世师表”“至圣”。其言论由弟子整理而成《论语》</a:t>
            </a:r>
            <a:endParaRPr lang="zh-CN" altLang="en-US" sz="24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77165" y="562610"/>
            <a:ext cx="10311765" cy="568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ClrTx/>
              <a:buSzTx/>
              <a:buFontTx/>
            </a:pPr>
            <a:r>
              <a:rPr lang="zh-CN" sz="32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同桌讨论：下列两位春秋男神是如何教你做人做事的。</a:t>
            </a:r>
            <a:endParaRPr lang="zh-CN" sz="320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pic>
        <p:nvPicPr>
          <p:cNvPr id="1028" name="Picture 4" descr="孔子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204595" y="1043305"/>
            <a:ext cx="2477135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/>
          <p:cNvSpPr txBox="1"/>
          <p:nvPr/>
        </p:nvSpPr>
        <p:spPr>
          <a:xfrm>
            <a:off x="3682365" y="1450340"/>
            <a:ext cx="3616325" cy="198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sz="5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问道：</a:t>
            </a:r>
            <a:endParaRPr lang="zh-CN" sz="540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algn="ctr"/>
            <a:r>
              <a:rPr lang="zh-CN" sz="5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出世与入世</a:t>
            </a:r>
            <a:endParaRPr lang="zh-CN" altLang="en-US" sz="540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238760" y="3961130"/>
            <a:ext cx="1687195" cy="1517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9600">
                <a:solidFill>
                  <a:schemeClr val="tx1"/>
                </a:solidFill>
                <a:latin typeface="方正全福体" panose="02000500000000000000" charset="-122"/>
                <a:ea typeface="方正全福体" panose="02000500000000000000" charset="-122"/>
                <a:cs typeface="方正大标宋_GBK" panose="02000000000000000000" charset="-122"/>
              </a:rPr>
              <a:t>儒</a:t>
            </a:r>
            <a:endParaRPr lang="zh-CN" altLang="en-US" sz="9600">
              <a:solidFill>
                <a:schemeClr val="tx1"/>
              </a:solidFill>
              <a:latin typeface="方正全福体" panose="02000500000000000000" charset="-122"/>
              <a:ea typeface="方正全福体" panose="02000500000000000000" charset="-122"/>
              <a:cs typeface="方正大标宋_GBK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57695" y="4323715"/>
            <a:ext cx="5226050" cy="2430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None/>
            </a:pPr>
            <a:r>
              <a:rPr lang="zh-CN" altLang="en-US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道家学派创始人</a:t>
            </a:r>
            <a:endParaRPr lang="zh-CN" altLang="en-US" sz="28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indent="0" algn="ctr">
              <a:buNone/>
            </a:pPr>
            <a:r>
              <a:rPr lang="zh-CN" altLang="en-US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老子（生卒不详） </a:t>
            </a:r>
            <a:endParaRPr lang="zh-CN" altLang="en-US" sz="28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indent="0" algn="l">
              <a:buNone/>
            </a:pPr>
            <a:r>
              <a:rPr lang="en-US" altLang="zh-CN" sz="24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    </a:t>
            </a:r>
            <a:r>
              <a:rPr lang="zh-CN" altLang="en-US" sz="24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老子曾担任周朝守藏室之史，以博学闻名。春秋末年，天下大乱，老子欲弃官归隐，遂骑青牛西行。后被道教尊为始祖，称“太上老君”。</a:t>
            </a:r>
            <a:endParaRPr lang="zh-CN" altLang="en-US" sz="24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pic>
        <p:nvPicPr>
          <p:cNvPr id="28" name="Picture 2" descr="C:\Users\Administrator\Desktop\timg (9)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r="1901"/>
          <a:stretch>
            <a:fillRect/>
          </a:stretch>
        </p:blipFill>
        <p:spPr bwMode="auto">
          <a:xfrm>
            <a:off x="7254875" y="1043305"/>
            <a:ext cx="4395470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/>
          <p:cNvSpPr txBox="1"/>
          <p:nvPr/>
        </p:nvSpPr>
        <p:spPr>
          <a:xfrm>
            <a:off x="6919595" y="3875405"/>
            <a:ext cx="1687195" cy="1517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9600">
                <a:solidFill>
                  <a:schemeClr val="tx1"/>
                </a:solidFill>
                <a:latin typeface="方正全福体" panose="02000500000000000000" charset="-122"/>
                <a:ea typeface="方正全福体" panose="02000500000000000000" charset="-122"/>
                <a:cs typeface="方正大标宋_GBK" panose="02000000000000000000" charset="-122"/>
              </a:rPr>
              <a:t>道</a:t>
            </a:r>
            <a:endParaRPr lang="zh-CN" altLang="en-US" sz="9600">
              <a:solidFill>
                <a:schemeClr val="tx1"/>
              </a:solidFill>
              <a:latin typeface="方正全福体" panose="02000500000000000000" charset="-122"/>
              <a:ea typeface="方正全福体" panose="02000500000000000000" charset="-122"/>
              <a:cs typeface="方正大标宋_GBK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5162550" y="397510"/>
            <a:ext cx="0" cy="6339840"/>
          </a:xfrm>
          <a:prstGeom prst="line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2535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90" y="615315"/>
            <a:ext cx="2450465" cy="24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（一）春秋：老子、孔子</a:t>
            </a:r>
            <a:endParaRPr lang="zh-CN"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pic>
        <p:nvPicPr>
          <p:cNvPr id="22" name="Picture 2" descr="C:\Users\Administrator\Desktop\timg (9).jp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r="1901"/>
          <a:stretch>
            <a:fillRect/>
          </a:stretch>
        </p:blipFill>
        <p:spPr bwMode="auto">
          <a:xfrm>
            <a:off x="5443220" y="630555"/>
            <a:ext cx="3497580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孔子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273685" y="622935"/>
            <a:ext cx="2018665" cy="248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273685" y="3084195"/>
            <a:ext cx="4302760" cy="822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5400">
                <a:latin typeface="方正全福体" panose="02000500000000000000" charset="-122"/>
                <a:ea typeface="方正全福体" panose="02000500000000000000" charset="-122"/>
                <a:cs typeface="方正大标宋_GBK" panose="02000000000000000000" charset="-122"/>
                <a:sym typeface="+mn-ea"/>
              </a:rPr>
              <a:t>入世的理想：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5119370" y="3084195"/>
            <a:ext cx="4386580" cy="833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5400">
                <a:latin typeface="方正全福体" panose="02000500000000000000" charset="-122"/>
                <a:ea typeface="方正全福体" panose="02000500000000000000" charset="-122"/>
                <a:cs typeface="方正大标宋_GBK" panose="02000000000000000000" charset="-122"/>
                <a:sym typeface="+mn-ea"/>
              </a:rPr>
              <a:t>出世的智慧：</a:t>
            </a:r>
            <a:endParaRPr lang="zh-CN" altLang="en-US" sz="5400">
              <a:latin typeface="方正全福体" panose="02000500000000000000" charset="-122"/>
              <a:ea typeface="方正全福体" panose="02000500000000000000" charset="-122"/>
              <a:cs typeface="方正大标宋_GBK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575" y="3898900"/>
            <a:ext cx="169545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1.</a:t>
            </a: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核心：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2.</a:t>
            </a: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政治：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3.教育：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6550" y="3898900"/>
            <a:ext cx="3476625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“</a:t>
            </a:r>
            <a:r>
              <a:rPr lang="zh-CN" sz="3200" b="1" dirty="0">
                <a:solidFill>
                  <a:srgbClr val="080808"/>
                </a:solidFill>
                <a:highlight>
                  <a:srgbClr val="FFFF00"/>
                </a:highlight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仁</a:t>
            </a:r>
            <a:r>
              <a:rPr lang="zh-CN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”仁者爱人</a:t>
            </a:r>
            <a:endParaRPr lang="zh-CN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①</a:t>
            </a:r>
            <a:r>
              <a:rPr lang="zh-CN" altLang="en-US" sz="3200" b="1" dirty="0">
                <a:highlight>
                  <a:srgbClr val="FFFF00"/>
                </a:highlight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为政以德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②</a:t>
            </a:r>
            <a:r>
              <a:rPr lang="zh-CN" altLang="en-US" sz="3200" b="1" dirty="0">
                <a:highlight>
                  <a:srgbClr val="FFFF00"/>
                </a:highlight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克己复礼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有教无类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整理</a:t>
            </a:r>
            <a:r>
              <a:rPr lang="zh-CN" altLang="en-US" sz="32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《五经》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传世</a:t>
            </a:r>
            <a:r>
              <a:rPr lang="zh-CN" altLang="en-US" sz="32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《论语》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91125" y="3898900"/>
            <a:ext cx="174117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1.</a:t>
            </a: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核心：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2.</a:t>
            </a: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政治：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marL="0"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3.哲学：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67170" y="3898900"/>
            <a:ext cx="5067300" cy="2969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“</a:t>
            </a:r>
            <a:r>
              <a:rPr lang="zh-CN" sz="3200" b="1" dirty="0">
                <a:solidFill>
                  <a:srgbClr val="080808"/>
                </a:solidFill>
                <a:highlight>
                  <a:srgbClr val="FFFF00"/>
                </a:highlight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道</a:t>
            </a:r>
            <a:r>
              <a:rPr lang="en-US" altLang="zh-CN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”</a:t>
            </a:r>
            <a:endParaRPr lang="zh-CN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①</a:t>
            </a:r>
            <a:r>
              <a:rPr lang="zh-CN" altLang="en-US" sz="3200" b="1" dirty="0">
                <a:solidFill>
                  <a:schemeClr val="tx1"/>
                </a:solidFill>
                <a:highlight>
                  <a:srgbClr val="FFFF00"/>
                </a:highlight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小国寡民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②</a:t>
            </a:r>
            <a:r>
              <a:rPr lang="zh-CN" altLang="en-US" sz="3200" b="1" dirty="0">
                <a:highlight>
                  <a:srgbClr val="FFFF00"/>
                </a:highlight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无为而治</a:t>
            </a:r>
            <a:r>
              <a:rPr lang="zh-CN" altLang="en-US" sz="32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,</a:t>
            </a:r>
            <a:r>
              <a:rPr lang="zh-CN" altLang="en-US" sz="32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反对制度束缚</a:t>
            </a:r>
            <a:endParaRPr lang="zh-CN" altLang="en-US" sz="32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marL="0"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朴素唯物论：</a:t>
            </a:r>
            <a:r>
              <a:rPr lang="zh-CN" altLang="en-US" sz="28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“道”为世界万物本源</a:t>
            </a:r>
            <a:r>
              <a:rPr lang="zh-CN" altLang="en-US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；</a:t>
            </a:r>
            <a:endParaRPr lang="zh-CN" altLang="en-US" sz="28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</a:endParaRPr>
          </a:p>
          <a:p>
            <a:pPr marL="0"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朴素辩证法：</a:t>
            </a:r>
            <a:r>
              <a:rPr lang="zh-CN" altLang="en-US" sz="28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事物是相互依存、相互转换、对立统一</a:t>
            </a:r>
            <a:r>
              <a:rPr lang="zh-CN" altLang="en-US" sz="2800" b="1" dirty="0">
                <a:solidFill>
                  <a:srgbClr val="080808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的。</a:t>
            </a:r>
            <a:endParaRPr lang="zh-CN" altLang="en-US" sz="2800" b="1" dirty="0">
              <a:solidFill>
                <a:srgbClr val="080808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56345" y="149860"/>
            <a:ext cx="3405505" cy="1762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 algn="l">
              <a:buClrTx/>
              <a:buSzTx/>
              <a:buNone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春秋时期，老子</a:t>
            </a: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与孔子的思想都</a:t>
            </a:r>
            <a:r>
              <a:rPr lang="zh-CN" sz="2800" b="1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代表奴隶主贵族阶级利益</a:t>
            </a: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（二）战国：百家争鸣</a:t>
            </a:r>
            <a:endParaRPr lang="zh-CN"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200660" y="498475"/>
            <a:ext cx="66382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5400" b="1"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  <a:sym typeface="+mn-ea"/>
              </a:rPr>
              <a:t>群经与诸子的平等</a:t>
            </a:r>
            <a:endParaRPr lang="zh-CN" altLang="en-US" sz="5400" b="1">
              <a:latin typeface="方正清楷 简" panose="02000500000000000000" charset="-122"/>
              <a:ea typeface="方正清楷 简" panose="02000500000000000000" charset="-122"/>
              <a:cs typeface="方正清楷 简" panose="02000500000000000000" charset="-122"/>
              <a:sym typeface="+mn-ea"/>
            </a:endParaRPr>
          </a:p>
          <a:p>
            <a:pPr lv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5400" b="1">
                <a:latin typeface="方正小标宋简体" panose="02000000000000000000" charset="-122"/>
                <a:ea typeface="方正小标宋简体" panose="02000000000000000000" charset="-122"/>
                <a:cs typeface="方正清楷 简" panose="02000500000000000000" charset="-122"/>
                <a:sym typeface="+mn-ea"/>
              </a:rPr>
              <a:t>百家争鸣</a:t>
            </a:r>
            <a:endParaRPr lang="zh-CN" altLang="en-US" sz="5400" b="1">
              <a:latin typeface="方正小标宋简体" panose="02000000000000000000" charset="-122"/>
              <a:ea typeface="方正小标宋简体" panose="020000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0675" y="2105025"/>
            <a:ext cx="6385560" cy="30460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     </a:t>
            </a:r>
            <a:r>
              <a:rPr lang="zh-CN" altLang="en-US" sz="28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凡诸子，百八十九家，四千三百二十四篇。</a:t>
            </a:r>
            <a:r>
              <a:rPr lang="en-US" altLang="zh-CN" sz="28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……</a:t>
            </a:r>
            <a:r>
              <a:rPr lang="zh-CN" altLang="en-US" sz="28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皆起于王道既微，诸侯力政，时君世主，好恶殊方。</a:t>
            </a:r>
            <a:r>
              <a:rPr lang="zh-CN" altLang="en-US" sz="28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是以九家之术，蜂出并作，各引一端，崇其所善，以此驰说，取合诸侯。其言虽殊，辟如水火，相灭亦相生也</a:t>
            </a:r>
            <a:r>
              <a:rPr lang="en-US" altLang="zh-CN" sz="2800" b="1" dirty="0" smtClean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……      </a:t>
            </a:r>
            <a:endParaRPr lang="en-US" altLang="zh-CN" sz="2800" b="1" dirty="0" smtClean="0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</a:endParaRPr>
          </a:p>
          <a:p>
            <a:pPr algn="r"/>
            <a:r>
              <a:rPr lang="en-US" altLang="zh-CN" sz="24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——《</a:t>
            </a:r>
            <a:r>
              <a:rPr lang="zh-CN" altLang="en-US" sz="24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汉书</a:t>
            </a:r>
            <a:r>
              <a:rPr lang="en-US" altLang="zh-CN" sz="24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·</a:t>
            </a:r>
            <a:r>
              <a:rPr lang="zh-CN" altLang="en-US" sz="24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艺文志</a:t>
            </a:r>
            <a:r>
              <a:rPr lang="en-US" altLang="zh-CN" sz="24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》</a:t>
            </a:r>
            <a:endParaRPr lang="en-US" altLang="zh-CN" sz="2400" b="1" dirty="0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5925" y="5253990"/>
            <a:ext cx="6096000" cy="1383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       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百家争鸣是</a:t>
            </a:r>
            <a:r>
              <a:rPr lang="zh-CN" altLang="en-US" sz="2800" b="1" u="sng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社会大变革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在意识形态上的</a:t>
            </a:r>
            <a:r>
              <a:rPr lang="zh-CN" altLang="en-US" sz="2800" b="1" u="sng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反映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，各家学派针对当时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社会现实问题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，提出了自己的政治</a:t>
            </a:r>
            <a:r>
              <a:rPr lang="zh-CN" altLang="en-US" sz="2800" b="1" u="sng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主张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。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+mn-ea"/>
            </a:endParaRPr>
          </a:p>
        </p:txBody>
      </p:sp>
      <p:pic>
        <p:nvPicPr>
          <p:cNvPr id="22" name="图片 21"/>
          <p:cNvPicPr/>
          <p:nvPr>
            <p:custDataLst>
              <p:tags r:id="rId4"/>
            </p:custDataLst>
          </p:nvPr>
        </p:nvPicPr>
        <p:blipFill>
          <a:blip r:embed="rId5"/>
          <a:srcRect l="21478" t="694" r="16127"/>
          <a:stretch>
            <a:fillRect/>
          </a:stretch>
        </p:blipFill>
        <p:spPr>
          <a:xfrm>
            <a:off x="6815455" y="741045"/>
            <a:ext cx="5047615" cy="57054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4" name="组合 23"/>
          <p:cNvGrpSpPr/>
          <p:nvPr/>
        </p:nvGrpSpPr>
        <p:grpSpPr>
          <a:xfrm>
            <a:off x="11210925" y="809625"/>
            <a:ext cx="621665" cy="3712210"/>
            <a:chOff x="17025" y="1377"/>
            <a:chExt cx="979" cy="5115"/>
          </a:xfrm>
        </p:grpSpPr>
        <p:sp>
          <p:nvSpPr>
            <p:cNvPr id="25" name="矩形 24"/>
            <p:cNvSpPr/>
            <p:nvPr>
              <p:custDataLst>
                <p:tags r:id="rId6"/>
              </p:custDataLst>
            </p:nvPr>
          </p:nvSpPr>
          <p:spPr>
            <a:xfrm>
              <a:off x="17025" y="1377"/>
              <a:ext cx="979" cy="5115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FZQingKaiS Regular" panose="02000500000000000000" charset="-122"/>
                <a:ea typeface="FZQingKaiS Regular" panose="02000500000000000000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7"/>
              </p:custDataLst>
            </p:nvPr>
          </p:nvSpPr>
          <p:spPr>
            <a:xfrm>
              <a:off x="17168" y="1419"/>
              <a:ext cx="687" cy="48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齐国稷下学宫复原图</a:t>
              </a:r>
              <a:endParaRPr lang="zh-CN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6685" y="149860"/>
            <a:ext cx="12346305" cy="813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  <a:buClrTx/>
              <a:buSzTx/>
              <a:buFontTx/>
            </a:pPr>
            <a:r>
              <a:rPr lang="zh-CN" altLang="en-US" sz="4400" b="1" dirty="0">
                <a:latin typeface="方正清楷 简" panose="02000500000000000000" charset="-122"/>
                <a:ea typeface="方正清楷 简" panose="02000500000000000000" charset="-122"/>
                <a:cs typeface="宋体" panose="02010600030101010101" pitchFamily="2" charset="-122"/>
                <a:sym typeface="+mn-ea"/>
              </a:rPr>
              <a:t>东周国运式微，天下棋局已成，群雄逐鹿中原。</a:t>
            </a:r>
            <a:endParaRPr lang="en-US" altLang="zh-CN" sz="4400" b="1" dirty="0">
              <a:latin typeface="方正清楷 简" panose="02000500000000000000" charset="-122"/>
              <a:ea typeface="方正清楷 简" panose="02000500000000000000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0845" y="802005"/>
            <a:ext cx="118186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公元前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771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年，</a:t>
            </a:r>
            <a:r>
              <a:rPr lang="zh-CN" altLang="en-US" sz="2800" b="1" dirty="0"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西周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被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犬戎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所灭。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公元前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770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年，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周平王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在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郑秦晋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等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诸侯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护卫下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,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迁都洛邑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,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史称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</a:t>
            </a:r>
            <a:r>
              <a:rPr lang="zh-CN" altLang="en-US" sz="2800" b="1" dirty="0"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东周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”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819" t="2391" r="4747" b="7767"/>
          <a:stretch>
            <a:fillRect/>
          </a:stretch>
        </p:blipFill>
        <p:spPr>
          <a:xfrm>
            <a:off x="290195" y="1760220"/>
            <a:ext cx="5709920" cy="4405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290195" y="6165850"/>
            <a:ext cx="5709285" cy="4959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 fontAlgn="auto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spc="150">
                <a:uFillTx/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春秋形势图</a:t>
            </a:r>
            <a:endParaRPr lang="zh-CN" altLang="en-US" sz="2400" b="1" spc="150">
              <a:uFillTx/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22325" y="3768090"/>
            <a:ext cx="717550" cy="69850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秦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44420" y="4029710"/>
            <a:ext cx="645160" cy="741680"/>
          </a:xfrm>
          <a:prstGeom prst="rect">
            <a:avLst/>
          </a:prstGeom>
          <a:solidFill>
            <a:srgbClr val="7AC1CC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000" b="1">
                <a:solidFill>
                  <a:schemeClr val="tx1"/>
                </a:solidFill>
                <a:sym typeface="+mn-ea"/>
              </a:rPr>
              <a:t>周</a:t>
            </a:r>
            <a:endParaRPr lang="zh-CN" altLang="en-US" sz="4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988945" y="4039870"/>
            <a:ext cx="698500" cy="69850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郑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076450" y="3298190"/>
            <a:ext cx="698500" cy="69850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晋</a:t>
            </a:r>
            <a:endParaRPr lang="zh-CN" altLang="en-US" sz="3600">
              <a:solidFill>
                <a:schemeClr val="tx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1177290" y="4531995"/>
            <a:ext cx="1167130" cy="0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2290445" y="5363210"/>
            <a:ext cx="698500" cy="69850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楚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097145" y="4908550"/>
            <a:ext cx="698500" cy="69850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吴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747895" y="5607685"/>
            <a:ext cx="698500" cy="69850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越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688080" y="3923665"/>
            <a:ext cx="698500" cy="69850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宋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181985" y="2640965"/>
            <a:ext cx="1785620" cy="946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/>
              <a:t>周郑</a:t>
            </a:r>
            <a:r>
              <a:rPr lang="en-US" altLang="zh-CN" sz="2800"/>
              <a:t>(</a:t>
            </a:r>
            <a:r>
              <a:rPr lang="zh-CN" altLang="en-US" sz="2800"/>
              <a:t>诸侯</a:t>
            </a:r>
            <a:r>
              <a:rPr lang="en-US" altLang="zh-CN" sz="2800"/>
              <a:t>)</a:t>
            </a:r>
            <a:endParaRPr lang="en-US" altLang="zh-CN" sz="2800"/>
          </a:p>
          <a:p>
            <a:pPr algn="ctr"/>
            <a:r>
              <a:rPr lang="zh-CN" altLang="en-US" sz="2800" b="1"/>
              <a:t>交恶</a:t>
            </a:r>
            <a:endParaRPr lang="zh-CN" altLang="en-US" sz="2800" b="1"/>
          </a:p>
        </p:txBody>
      </p:sp>
      <p:sp>
        <p:nvSpPr>
          <p:cNvPr id="63" name="文本框 62"/>
          <p:cNvSpPr txBox="1"/>
          <p:nvPr/>
        </p:nvSpPr>
        <p:spPr>
          <a:xfrm>
            <a:off x="6000115" y="2219325"/>
            <a:ext cx="5457825" cy="17614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sz="4400" b="1" dirty="0">
                <a:latin typeface="方正大标宋_GBK" panose="02000000000000000000" charset="-122"/>
                <a:ea typeface="方正大标宋_GBK" panose="02000000000000000000" charset="-122"/>
                <a:cs typeface="楷体" panose="02010609060101010101" pitchFamily="49" charset="-122"/>
                <a:sym typeface="+mn-ea"/>
              </a:rPr>
              <a:t>春秋</a:t>
            </a:r>
            <a:endParaRPr lang="zh-CN" sz="4400" b="1" dirty="0">
              <a:latin typeface="方正大标宋_GBK" panose="02000000000000000000" charset="-122"/>
              <a:ea typeface="方正大标宋_GBK" panose="02000000000000000000" charset="-122"/>
              <a:cs typeface="楷体" panose="02010609060101010101" pitchFamily="49" charset="-122"/>
              <a:sym typeface="+mn-ea"/>
            </a:endParaRPr>
          </a:p>
          <a:p>
            <a:pPr algn="ctr"/>
            <a:r>
              <a:rPr lang="zh-CN" sz="4000" dirty="0">
                <a:latin typeface="方正大标宋_GBK" panose="02000000000000000000" charset="-122"/>
                <a:ea typeface="方正大标宋_GBK" panose="02000000000000000000" charset="-122"/>
                <a:cs typeface="楷体" panose="02010609060101010101" pitchFamily="49" charset="-122"/>
                <a:sym typeface="+mn-ea"/>
              </a:rPr>
              <a:t>礼乐征伐自</a:t>
            </a:r>
            <a:r>
              <a:rPr lang="zh-CN" sz="4000" dirty="0">
                <a:solidFill>
                  <a:srgbClr val="FF0000"/>
                </a:solidFill>
                <a:latin typeface="方正大标宋_GBK" panose="02000000000000000000" charset="-122"/>
                <a:ea typeface="方正大标宋_GBK" panose="02000000000000000000" charset="-122"/>
                <a:cs typeface="楷体" panose="02010609060101010101" pitchFamily="49" charset="-122"/>
                <a:sym typeface="+mn-ea"/>
              </a:rPr>
              <a:t>诸侯</a:t>
            </a:r>
            <a:r>
              <a:rPr lang="zh-CN" sz="4000" dirty="0">
                <a:latin typeface="方正大标宋_GBK" panose="02000000000000000000" charset="-122"/>
                <a:ea typeface="方正大标宋_GBK" panose="02000000000000000000" charset="-122"/>
                <a:cs typeface="楷体" panose="02010609060101010101" pitchFamily="49" charset="-122"/>
                <a:sym typeface="+mn-ea"/>
              </a:rPr>
              <a:t>出</a:t>
            </a:r>
            <a:endParaRPr lang="zh-CN" sz="4000" dirty="0">
              <a:latin typeface="方正大标宋_GBK" panose="02000000000000000000" charset="-122"/>
              <a:ea typeface="方正大标宋_GBK" panose="02000000000000000000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989580" y="5135245"/>
            <a:ext cx="1785620" cy="946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/>
              <a:t>楚王</a:t>
            </a:r>
            <a:r>
              <a:rPr lang="en-US" altLang="zh-CN" sz="2800"/>
              <a:t>(</a:t>
            </a:r>
            <a:r>
              <a:rPr lang="zh-CN" altLang="en-US" sz="2800"/>
              <a:t>诸侯</a:t>
            </a:r>
            <a:r>
              <a:rPr lang="en-US" altLang="zh-CN" sz="2800"/>
              <a:t>)</a:t>
            </a:r>
            <a:endParaRPr lang="en-US" altLang="zh-CN" sz="2800"/>
          </a:p>
          <a:p>
            <a:pPr algn="ctr"/>
            <a:r>
              <a:rPr lang="zh-CN" altLang="en-US" sz="2800" b="1"/>
              <a:t>问鼎</a:t>
            </a:r>
            <a:endParaRPr lang="zh-CN" altLang="en-US" sz="2800" b="1"/>
          </a:p>
        </p:txBody>
      </p:sp>
      <p:sp>
        <p:nvSpPr>
          <p:cNvPr id="65" name="右箭头 64"/>
          <p:cNvSpPr/>
          <p:nvPr/>
        </p:nvSpPr>
        <p:spPr>
          <a:xfrm>
            <a:off x="6000115" y="3701415"/>
            <a:ext cx="6086475" cy="2555240"/>
          </a:xfrm>
          <a:prstGeom prst="rightArrow">
            <a:avLst>
              <a:gd name="adj1" fmla="val 56823"/>
              <a:gd name="adj2" fmla="val 50000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周天子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控制领土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缩小，王权衰微。</a:t>
            </a:r>
            <a:endParaRPr lang="zh-CN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各诸侯扩张争霸激烈，战争残酷。</a:t>
            </a:r>
            <a:endParaRPr lang="zh-CN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50" grpId="0" animBg="1"/>
      <p:bldP spid="64" grpId="0" animBg="1"/>
      <p:bldP spid="6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5657850" y="257810"/>
          <a:ext cx="6291580" cy="138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960"/>
                <a:gridCol w="682625"/>
                <a:gridCol w="4658995"/>
              </a:tblGrid>
              <a:tr h="615315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FF000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儒家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孟子</a:t>
                      </a:r>
                      <a:endParaRPr lang="zh-CN" altLang="en-US" sz="2400" b="1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200" b="0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77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荀子</a:t>
                      </a:r>
                      <a:endParaRPr lang="zh-CN" altLang="en-US" sz="2400" b="1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200" b="0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2200" b="0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2"/>
            </p:custDataLst>
          </p:nvPr>
        </p:nvGraphicFramePr>
        <p:xfrm>
          <a:off x="5657850" y="1751330"/>
          <a:ext cx="6291580" cy="2332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960"/>
                <a:gridCol w="673735"/>
                <a:gridCol w="4667885"/>
              </a:tblGrid>
              <a:tr h="61595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2400" b="1">
                          <a:solidFill>
                            <a:srgbClr val="FF000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道家</a:t>
                      </a:r>
                      <a:endParaRPr lang="zh-CN" sz="2400" b="1">
                        <a:solidFill>
                          <a:srgbClr val="FF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庄子</a:t>
                      </a:r>
                      <a:endParaRPr lang="zh-CN" altLang="en-US" sz="2400" b="1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200" b="0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5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FF000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阴阳家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邹衍</a:t>
                      </a:r>
                      <a:endParaRPr lang="zh-CN" sz="2400" b="1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200" b="0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07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FF000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法家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韩非</a:t>
                      </a:r>
                      <a:endParaRPr lang="zh-CN" altLang="en-US" sz="2400" b="1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200" b="0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2200" b="0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2200" b="0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5657850" y="5189220"/>
          <a:ext cx="6291580" cy="595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960"/>
                <a:gridCol w="682625"/>
                <a:gridCol w="4658995"/>
              </a:tblGrid>
              <a:tr h="595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FF000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墨家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墨子</a:t>
                      </a:r>
                      <a:endParaRPr lang="zh-CN" altLang="en-US" sz="2400" b="1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200" b="0">
                        <a:solidFill>
                          <a:srgbClr val="000000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994" name="TextBox 9"/>
          <p:cNvSpPr txBox="1">
            <a:spLocks noChangeArrowheads="1"/>
          </p:cNvSpPr>
          <p:nvPr/>
        </p:nvSpPr>
        <p:spPr bwMode="auto">
          <a:xfrm>
            <a:off x="7362825" y="314960"/>
            <a:ext cx="5130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性善论，提倡</a:t>
            </a:r>
            <a:r>
              <a:rPr lang="en-US" altLang="zh-CN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</a:t>
            </a: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仁政</a:t>
            </a:r>
            <a:r>
              <a:rPr lang="en-US" altLang="zh-CN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</a:t>
            </a: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民贵君轻</a:t>
            </a:r>
            <a:endParaRPr lang="zh-CN" altLang="en-US" sz="2400" b="0">
              <a:solidFill>
                <a:schemeClr val="tx1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08215" y="810260"/>
            <a:ext cx="49866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hangingPunct="1">
              <a:buClrTx/>
              <a:buSzTx/>
              <a:buFontTx/>
            </a:pP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性恶论，主张</a:t>
            </a:r>
            <a:r>
              <a:rPr lang="en-US" altLang="zh-CN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</a:t>
            </a: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仁义王道</a:t>
            </a:r>
            <a:r>
              <a:rPr lang="en-US" altLang="zh-CN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</a:t>
            </a: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、天行有常、“隆礼重法”</a:t>
            </a:r>
            <a:r>
              <a:rPr lang="en-US" altLang="zh-CN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</a:t>
            </a: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礼法并用</a:t>
            </a:r>
            <a:r>
              <a:rPr lang="en-US" altLang="zh-CN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</a:t>
            </a:r>
            <a:endParaRPr lang="en-US" altLang="zh-CN" sz="2400" b="0">
              <a:solidFill>
                <a:schemeClr val="tx1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0" name="TextBox 15"/>
          <p:cNvSpPr txBox="1">
            <a:spLocks noChangeArrowheads="1"/>
          </p:cNvSpPr>
          <p:nvPr/>
        </p:nvSpPr>
        <p:spPr bwMode="auto">
          <a:xfrm>
            <a:off x="7362825" y="1837055"/>
            <a:ext cx="21012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Tx/>
              <a:buSzTx/>
              <a:buFontTx/>
            </a:pP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黑体" panose="02010609060101010101" charset="-122"/>
                <a:sym typeface="+mn-ea"/>
              </a:rPr>
              <a:t>崇尚逍遥自由</a:t>
            </a:r>
            <a:endParaRPr lang="zh-CN" altLang="en-US" sz="2400" b="0">
              <a:solidFill>
                <a:schemeClr val="tx1"/>
              </a:solidFill>
              <a:effectLst/>
              <a:latin typeface="华文中宋" panose="02010600040101010101" charset="-122"/>
              <a:ea typeface="华文中宋" panose="0201060004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7362825" y="2404110"/>
            <a:ext cx="33458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Tx/>
              <a:buSzTx/>
              <a:buFontTx/>
            </a:pP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提出“五行相生相胜”</a:t>
            </a:r>
            <a:endParaRPr lang="zh-CN" altLang="en-US" sz="2400" b="0">
              <a:solidFill>
                <a:schemeClr val="tx1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1999" name="TextBox 14"/>
          <p:cNvSpPr txBox="1">
            <a:spLocks noChangeArrowheads="1"/>
          </p:cNvSpPr>
          <p:nvPr/>
        </p:nvSpPr>
        <p:spPr bwMode="auto">
          <a:xfrm>
            <a:off x="7362825" y="5247005"/>
            <a:ext cx="4676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Tx/>
              <a:buSzTx/>
              <a:buFontTx/>
            </a:pP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节俭、兼爱、非攻、尚贤、尚同</a:t>
            </a:r>
            <a:endParaRPr lang="zh-CN" altLang="en-US" sz="2400" b="0">
              <a:solidFill>
                <a:schemeClr val="tx1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7353300" y="2951480"/>
            <a:ext cx="459613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Tx/>
              <a:buSzTx/>
              <a:buFontTx/>
            </a:pP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集权：</a:t>
            </a:r>
            <a:r>
              <a:rPr lang="zh-CN" altLang="en-US" sz="240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君主专制中央集权</a:t>
            </a:r>
            <a:endParaRPr lang="zh-CN" altLang="en-US" sz="240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 eaLnBrk="1" hangingPunct="1">
              <a:buClrTx/>
              <a:buSzTx/>
              <a:buFontTx/>
            </a:pPr>
            <a:r>
              <a:rPr lang="zh-CN" altLang="en-US" sz="240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法治：</a:t>
            </a: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以法治国，控制臣民</a:t>
            </a:r>
            <a:endParaRPr lang="zh-CN" altLang="en-US" sz="2400" b="0">
              <a:solidFill>
                <a:schemeClr val="tx1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 eaLnBrk="1" hangingPunct="1">
              <a:buClrTx/>
              <a:buSzTx/>
              <a:buFontTx/>
            </a:pPr>
            <a:r>
              <a:rPr lang="zh-CN" altLang="en-US" sz="2400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改革：变法图强，奖励耕战</a:t>
            </a:r>
            <a:endParaRPr lang="zh-CN" altLang="en-US" sz="2400" b="0">
              <a:solidFill>
                <a:schemeClr val="tx1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8195" name="Picture 3" descr="C:\Users\Administrator\Desktop\timg (6)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9235"/>
            <a:ext cx="1691640" cy="19196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3312795" y="229108"/>
            <a:ext cx="436245" cy="934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荀子</a:t>
            </a:r>
            <a:endParaRPr lang="zh-CN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194" name="Picture 2" descr="C:\Users\Administrator\Desktop\timg (5).jp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9"/>
          <a:stretch>
            <a:fillRect/>
          </a:stretch>
        </p:blipFill>
        <p:spPr bwMode="auto">
          <a:xfrm>
            <a:off x="305435" y="229235"/>
            <a:ext cx="1665605" cy="1914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0"/>
          <a:stretch>
            <a:fillRect/>
          </a:stretch>
        </p:blipFill>
        <p:spPr bwMode="auto">
          <a:xfrm>
            <a:off x="305435" y="2212975"/>
            <a:ext cx="3805555" cy="2241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2438400" y="2212975"/>
            <a:ext cx="1672590" cy="521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sz="2800">
                <a:latin typeface="楷体" panose="02010609060101010101" pitchFamily="49" charset="-122"/>
                <a:ea typeface="楷体" panose="02010609060101010101" pitchFamily="49" charset="-122"/>
              </a:rPr>
              <a:t>庄</a:t>
            </a:r>
            <a:r>
              <a:rPr lang="zh-CN" sz="280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周</a:t>
            </a:r>
            <a:r>
              <a:rPr lang="zh-CN" sz="2800">
                <a:latin typeface="楷体" panose="02010609060101010101" pitchFamily="49" charset="-122"/>
                <a:ea typeface="楷体" panose="02010609060101010101" pitchFamily="49" charset="-122"/>
              </a:rPr>
              <a:t>梦蝶</a:t>
            </a:r>
            <a:endParaRPr 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3" name="图片 102"/>
          <p:cNvPicPr/>
          <p:nvPr>
            <p:custDataLst>
              <p:tags r:id="rId10"/>
            </p:custDataLst>
          </p:nvPr>
        </p:nvPicPr>
        <p:blipFill>
          <a:blip r:embed="rId11"/>
          <a:srcRect l="7685" r="9779"/>
          <a:stretch>
            <a:fillRect/>
          </a:stretch>
        </p:blipFill>
        <p:spPr>
          <a:xfrm>
            <a:off x="1295400" y="4511675"/>
            <a:ext cx="1979295" cy="215963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02" name="图片 101"/>
          <p:cNvPicPr/>
          <p:nvPr>
            <p:custDataLst>
              <p:tags r:id="rId12"/>
            </p:custDataLst>
          </p:nvPr>
        </p:nvPicPr>
        <p:blipFill>
          <a:blip r:embed="rId13"/>
          <a:srcRect l="28807" r="20546" b="9324"/>
          <a:stretch>
            <a:fillRect/>
          </a:stretch>
        </p:blipFill>
        <p:spPr>
          <a:xfrm>
            <a:off x="298450" y="4511675"/>
            <a:ext cx="895350" cy="215963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298450" y="4511675"/>
            <a:ext cx="1672590" cy="521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sz="2800">
                <a:latin typeface="楷体" panose="02010609060101010101" pitchFamily="49" charset="-122"/>
                <a:ea typeface="楷体" panose="02010609060101010101" pitchFamily="49" charset="-122"/>
              </a:rPr>
              <a:t>阴阳五行</a:t>
            </a:r>
            <a:endParaRPr 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1" name="图片 100"/>
          <p:cNvPicPr/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 bwMode="auto">
          <a:xfrm>
            <a:off x="3835400" y="244475"/>
            <a:ext cx="1477010" cy="1911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4876165" y="229108"/>
            <a:ext cx="436245" cy="934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韩非</a:t>
            </a:r>
            <a:endParaRPr lang="zh-CN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657850" y="4140200"/>
            <a:ext cx="6292215" cy="1031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  <a:buNone/>
            </a:pP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战国时期的儒道阴阳法家，均代表</a:t>
            </a:r>
            <a:r>
              <a:rPr lang="zh-CN" sz="2800" b="1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新兴地主阶级利益。</a:t>
            </a:r>
            <a:endParaRPr lang="zh-CN" sz="2800" b="1">
              <a:solidFill>
                <a:schemeClr val="tx1"/>
              </a:solidFill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8" name="图片 27"/>
          <p:cNvPicPr/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 bwMode="auto">
          <a:xfrm>
            <a:off x="3335655" y="4511675"/>
            <a:ext cx="1469390" cy="21609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/>
          <p:cNvSpPr txBox="1"/>
          <p:nvPr>
            <p:custDataLst>
              <p:tags r:id="rId20"/>
            </p:custDataLst>
          </p:nvPr>
        </p:nvSpPr>
        <p:spPr>
          <a:xfrm>
            <a:off x="3322955" y="4511675"/>
            <a:ext cx="464185" cy="953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墨子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1"/>
            </p:custDataLst>
          </p:nvPr>
        </p:nvSpPr>
        <p:spPr>
          <a:xfrm>
            <a:off x="1506855" y="229235"/>
            <a:ext cx="464185" cy="1814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亚圣孟子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91000" y="5817870"/>
            <a:ext cx="7768590" cy="8801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 algn="l">
              <a:buClrTx/>
              <a:buSzTx/>
              <a:buNone/>
            </a:pPr>
            <a:r>
              <a:rPr lang="zh-CN" sz="2400" b="1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墨子</a:t>
            </a: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自称贱人，说经常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量腹而食，度身而衣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，可见其来自于平民阶层，</a:t>
            </a:r>
            <a:r>
              <a:rPr lang="zh-CN" sz="2400" b="1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代表小生产者</a:t>
            </a:r>
            <a:r>
              <a:rPr lang="en-US" altLang="zh-CN" sz="2400" b="1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400" b="1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下层平民</a:t>
            </a:r>
            <a:r>
              <a:rPr lang="en-US" altLang="zh-CN" sz="2400" b="1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2400" b="1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利益。</a:t>
            </a:r>
            <a:endParaRPr lang="zh-CN" sz="2400" b="1">
              <a:solidFill>
                <a:schemeClr val="tx1"/>
              </a:solidFill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4" grpId="0"/>
      <p:bldP spid="9" grpId="0"/>
      <p:bldP spid="10" grpId="0"/>
      <p:bldP spid="11" grpId="0"/>
      <p:bldP spid="41999" grpId="0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（二）战国：百家争鸣</a:t>
            </a:r>
            <a:endParaRPr lang="zh-CN"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155575" y="508000"/>
            <a:ext cx="11845925" cy="5452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  <a:buClrTx/>
              <a:buSzTx/>
              <a:buFontTx/>
            </a:pPr>
            <a:r>
              <a:rPr 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练一练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</a:t>
            </a:r>
            <a:r>
              <a:rPr 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快速判断</a:t>
            </a:r>
            <a:endParaRPr 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、以力服人者，非心服也，力不赡也；以德服人者，中心悦而诚服也。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、以道佐人主者，不以兵强于天下；大军之后，必有凶年。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、承认现状，或有意无意中迎合未来之新趋势而为之张目。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、天之意，不欲大国之攻小国也，大家之乱小家也，强之暴寡，诈之谋愚，贵之傲贱，此天之所不欲也。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、绝圣弃智，大盗乃止；擿玉毁珠，小盗不起；焚符破玺，而民朴鄙；剖斗折衡，而民不争。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、子非鱼，安知鱼之乐。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、视人之国若视其国，视人之家，若视其家。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、儒以文乱法，侠以武犯禁。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384300" y="1429385"/>
            <a:ext cx="954405" cy="4921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+mn-cs"/>
                <a:sym typeface="+mn-ea"/>
              </a:rPr>
              <a:t>儒家</a:t>
            </a:r>
            <a:endParaRPr lang="zh-CN" altLang="en-US" sz="28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+mn-cs"/>
              <a:sym typeface="+mn-ea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10922000" y="1921510"/>
            <a:ext cx="954405" cy="4921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+mn-cs"/>
                <a:sym typeface="+mn-ea"/>
              </a:rPr>
              <a:t>道家</a:t>
            </a:r>
            <a:endParaRPr lang="zh-CN" altLang="en-US" sz="28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+mn-cs"/>
              <a:sym typeface="+mn-ea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10922000" y="2452370"/>
            <a:ext cx="954405" cy="4921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+mn-cs"/>
                <a:sym typeface="+mn-ea"/>
              </a:rPr>
              <a:t>法家</a:t>
            </a:r>
            <a:endParaRPr lang="zh-CN" altLang="en-US" sz="28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+mn-cs"/>
              <a:sym typeface="+mn-ea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>
            <p:custDataLst>
              <p:tags r:id="rId7"/>
            </p:custDataLst>
          </p:nvPr>
        </p:nvSpPr>
        <p:spPr>
          <a:xfrm>
            <a:off x="7538720" y="3419475"/>
            <a:ext cx="954405" cy="4921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+mn-cs"/>
                <a:sym typeface="+mn-ea"/>
              </a:rPr>
              <a:t>墨家</a:t>
            </a:r>
            <a:endParaRPr lang="zh-CN" altLang="en-US" sz="28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+mn-cs"/>
              <a:sym typeface="+mn-ea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>
            <p:custDataLst>
              <p:tags r:id="rId8"/>
            </p:custDataLst>
          </p:nvPr>
        </p:nvSpPr>
        <p:spPr>
          <a:xfrm>
            <a:off x="8607425" y="5375910"/>
            <a:ext cx="954405" cy="4921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+mn-cs"/>
                <a:sym typeface="+mn-ea"/>
              </a:rPr>
              <a:t>墨家</a:t>
            </a:r>
            <a:endParaRPr lang="zh-CN" altLang="en-US" sz="28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+mn-cs"/>
              <a:sym typeface="+mn-ea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>
            <p:custDataLst>
              <p:tags r:id="rId9"/>
            </p:custDataLst>
          </p:nvPr>
        </p:nvSpPr>
        <p:spPr>
          <a:xfrm>
            <a:off x="5349875" y="4363085"/>
            <a:ext cx="954405" cy="4921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+mn-cs"/>
                <a:sym typeface="+mn-ea"/>
              </a:rPr>
              <a:t>道家</a:t>
            </a:r>
            <a:endParaRPr lang="zh-CN" altLang="en-US" sz="28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+mn-cs"/>
              <a:sym typeface="+mn-ea"/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>
            <p:custDataLst>
              <p:tags r:id="rId10"/>
            </p:custDataLst>
          </p:nvPr>
        </p:nvSpPr>
        <p:spPr>
          <a:xfrm>
            <a:off x="4779010" y="4893310"/>
            <a:ext cx="954405" cy="4921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+mn-cs"/>
                <a:sym typeface="+mn-ea"/>
              </a:rPr>
              <a:t>道家</a:t>
            </a:r>
            <a:endParaRPr lang="zh-CN" altLang="en-US" sz="28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+mn-cs"/>
              <a:sym typeface="+mn-ea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>
            <p:custDataLst>
              <p:tags r:id="rId11"/>
            </p:custDataLst>
          </p:nvPr>
        </p:nvSpPr>
        <p:spPr>
          <a:xfrm>
            <a:off x="5781040" y="5846445"/>
            <a:ext cx="954405" cy="4921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+mn-cs"/>
                <a:sym typeface="+mn-ea"/>
              </a:rPr>
              <a:t>法家</a:t>
            </a:r>
            <a:endParaRPr lang="zh-CN" altLang="en-US" sz="2800" b="1">
              <a:solidFill>
                <a:schemeClr val="tx1"/>
              </a:solidFill>
              <a:latin typeface="方正小标宋简体" panose="02000000000000000000" charset="-122"/>
              <a:ea typeface="方正小标宋简体" panose="02000000000000000000" charset="-122"/>
              <a:cs typeface="+mn-cs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2"/>
            </p:custDataLst>
          </p:nvPr>
        </p:nvSpPr>
        <p:spPr>
          <a:xfrm>
            <a:off x="7743825" y="3106420"/>
            <a:ext cx="4406900" cy="3751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  <a:buNone/>
            </a:pP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春秋战国时期知识分子的家国情怀：</a:t>
            </a:r>
            <a:endParaRPr 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  <a:buNone/>
            </a:pPr>
            <a:r>
              <a:rPr 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立足现实，关注社会；</a:t>
            </a:r>
            <a:endParaRPr lang="zh-CN" sz="32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  <a:buNone/>
            </a:pPr>
            <a:r>
              <a:rPr 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胸怀天下，忧国忧民；</a:t>
            </a:r>
            <a:endParaRPr lang="zh-CN" sz="32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  <a:buNone/>
            </a:pPr>
            <a:r>
              <a:rPr 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兼收并蓄，融合创新；</a:t>
            </a:r>
            <a:endParaRPr lang="zh-CN" sz="32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  <a:buNone/>
            </a:pPr>
            <a:r>
              <a:rPr lang="zh-CN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注重个人修养，追求人格完善……</a:t>
            </a:r>
            <a:endParaRPr lang="zh-CN" sz="32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（三）文化自信</a:t>
            </a:r>
            <a:endParaRPr lang="zh-CN"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71875" y="617220"/>
            <a:ext cx="82956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    </a:t>
            </a:r>
            <a:r>
              <a:rPr lang="en-US" altLang="zh-CN" sz="32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“</a:t>
            </a:r>
            <a:r>
              <a:rPr lang="zh-CN" altLang="en-US" sz="32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儒家思想同</a:t>
            </a:r>
            <a:r>
              <a:rPr lang="zh-CN" altLang="en-US" sz="32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中华民族形成和发展过程中所产生的</a:t>
            </a:r>
            <a:r>
              <a:rPr lang="zh-CN" altLang="en-US" sz="32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其他思想文化一道</a:t>
            </a:r>
            <a:r>
              <a:rPr lang="zh-CN" altLang="en-US" sz="32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，记载了中华民族自古以来在建设家园的奋斗中开展的精神活动、进行的理性思维、创造的文化成果，反映了中华民族的精神追求，是中华民族生生不息、发展壮大的重要滋养。</a:t>
            </a:r>
            <a:r>
              <a:rPr lang="en-US" altLang="zh-CN" sz="32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”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   </a:t>
            </a:r>
            <a:endParaRPr lang="en-US" altLang="zh-CN" sz="32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algn="r">
              <a:lnSpc>
                <a:spcPct val="100000"/>
              </a:lnSpc>
            </a:pP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</a:t>
            </a:r>
            <a:r>
              <a:rPr lang="en-US" altLang="zh-CN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——</a:t>
            </a:r>
            <a:r>
              <a:rPr lang="zh-CN" altLang="en-US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纪念孔子诞辰2565周年国际学术研讨会上习近平总书记发言</a:t>
            </a:r>
            <a:endParaRPr lang="zh-CN" altLang="en-US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93675" y="549275"/>
            <a:ext cx="3266440" cy="4747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38175" y="5306060"/>
            <a:ext cx="258127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百家争鸣</a:t>
            </a:r>
            <a:endParaRPr lang="zh-CN" altLang="en-US" sz="4000"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  <a:p>
            <a:r>
              <a:rPr lang="zh-CN" altLang="en-US" sz="4000"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深远意义</a:t>
            </a:r>
            <a:endParaRPr lang="zh-CN" altLang="en-US" sz="4000"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26155" y="4155440"/>
            <a:ext cx="8341360" cy="1076325"/>
          </a:xfrm>
          <a:prstGeom prst="rect">
            <a:avLst/>
          </a:prstGeom>
          <a:gradFill>
            <a:gsLst>
              <a:gs pos="50000">
                <a:srgbClr val="EDDADE"/>
              </a:gs>
              <a:gs pos="0">
                <a:srgbClr val="F3E6E9"/>
              </a:gs>
              <a:gs pos="100000">
                <a:srgbClr val="E6CDD3"/>
              </a:gs>
            </a:gsLst>
            <a:lin scaled="1"/>
          </a:gra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1.性质：中国历史上波澜壮阔的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思想解放运动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。反映春秋战国时期社会政治经济状况。</a:t>
            </a:r>
            <a:endParaRPr lang="zh-CN" altLang="en-US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6155" y="5306060"/>
            <a:ext cx="4129405" cy="583565"/>
          </a:xfrm>
          <a:prstGeom prst="rect">
            <a:avLst/>
          </a:prstGeom>
          <a:gradFill>
            <a:gsLst>
              <a:gs pos="50000">
                <a:srgbClr val="EDDADE"/>
              </a:gs>
              <a:gs pos="0">
                <a:srgbClr val="F3E6E9"/>
              </a:gs>
              <a:gs pos="100000">
                <a:srgbClr val="E6CDD3"/>
              </a:gs>
            </a:gsLst>
            <a:lin scaled="1"/>
          </a:gra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2.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新兴地主阶级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理论基础。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8110" y="5963920"/>
            <a:ext cx="4129405" cy="583565"/>
          </a:xfrm>
          <a:prstGeom prst="rect">
            <a:avLst/>
          </a:prstGeom>
          <a:gradFill>
            <a:gsLst>
              <a:gs pos="50000">
                <a:srgbClr val="EDDADE"/>
              </a:gs>
              <a:gs pos="0">
                <a:srgbClr val="F3E6E9"/>
              </a:gs>
              <a:gs pos="100000">
                <a:srgbClr val="E6CDD3"/>
              </a:gs>
            </a:gsLst>
            <a:lin scaled="1"/>
          </a:gra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5.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中华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文化源头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活水。</a:t>
            </a:r>
            <a:endParaRPr lang="zh-CN" altLang="en-US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28585" y="5306060"/>
            <a:ext cx="4129405" cy="583565"/>
          </a:xfrm>
          <a:prstGeom prst="rect">
            <a:avLst/>
          </a:prstGeom>
          <a:gradFill>
            <a:gsLst>
              <a:gs pos="50000">
                <a:srgbClr val="EDDADE"/>
              </a:gs>
              <a:gs pos="0">
                <a:srgbClr val="F3E6E9"/>
              </a:gs>
              <a:gs pos="100000">
                <a:srgbClr val="E6CDD3"/>
              </a:gs>
            </a:gsLst>
            <a:lin scaled="1"/>
          </a:gra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3.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后世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治国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理论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基础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。</a:t>
            </a:r>
            <a:endParaRPr lang="zh-CN" altLang="en-US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26155" y="5963920"/>
            <a:ext cx="4129405" cy="583565"/>
          </a:xfrm>
          <a:prstGeom prst="rect">
            <a:avLst/>
          </a:prstGeom>
          <a:gradFill>
            <a:gsLst>
              <a:gs pos="50000">
                <a:srgbClr val="EDDADE"/>
              </a:gs>
              <a:gs pos="0">
                <a:srgbClr val="F3E6E9"/>
              </a:gs>
              <a:gs pos="100000">
                <a:srgbClr val="E6CDD3"/>
              </a:gs>
            </a:gsLst>
            <a:lin scaled="1"/>
          </a:gra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4.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中华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民族精神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血脉。</a:t>
            </a:r>
            <a:endParaRPr lang="zh-CN" altLang="en-US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5" grpId="0" animBg="1"/>
      <p:bldP spid="7" grpId="0" animBg="1"/>
      <p:bldP spid="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</a:rPr>
              <a:t>本课总结：春秋战国(约公元前770—前221年)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</a:t>
            </a:r>
            <a:r>
              <a:rPr lang="zh-CN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奴隶社会向封建社会转型</a:t>
            </a:r>
            <a:r>
              <a:rPr 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）</a:t>
            </a:r>
            <a:endParaRPr lang="zh-CN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楷体_GBK" panose="02000000000000000000" charset="-122"/>
              <a:ea typeface="方正楷体_GBK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6685" y="512445"/>
            <a:ext cx="1184592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【归纳总结】春秋战国时期孕育的统一因素。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zh-CN" sz="4000" b="1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战火中的社会</a:t>
            </a:r>
            <a:r>
              <a:rPr lang="zh-CN" altLang="zh-CN" sz="4000" b="1" u="sng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变革</a:t>
            </a:r>
            <a:r>
              <a:rPr lang="zh-CN" altLang="zh-CN" sz="4000" b="1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，乱世中的国家</a:t>
            </a:r>
            <a:r>
              <a:rPr lang="zh-CN" altLang="zh-CN" sz="4000" b="1" u="sng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转型</a:t>
            </a:r>
            <a:r>
              <a:rPr lang="zh-CN" altLang="zh-CN" sz="4000" b="1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。</a:t>
            </a:r>
            <a:endParaRPr lang="zh-CN" altLang="zh-CN" sz="4000" b="1" dirty="0">
              <a:solidFill>
                <a:srgbClr val="C00000"/>
              </a:solidFill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endParaRPr sz="2400" b="1" dirty="0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90770" y="1764665"/>
            <a:ext cx="74250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2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列国纷争：多民族国家统一趋势</a:t>
            </a:r>
            <a:endParaRPr lang="zh-CN" altLang="en-US" sz="3200">
              <a:latin typeface="方正公文小标宋" panose="02000500000000000000" charset="-122"/>
              <a:ea typeface="方正公文小标宋" panose="020005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90770" y="3019425"/>
            <a:ext cx="74764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2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经济发展：</a:t>
            </a:r>
            <a:r>
              <a:rPr lang="zh-CN" sz="28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铁犁牛耕</a:t>
            </a:r>
            <a:r>
              <a:rPr lang="en-US" altLang="zh-CN" sz="28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/</a:t>
            </a:r>
            <a:r>
              <a:rPr lang="zh-CN" altLang="en-US" sz="28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小农经济</a:t>
            </a:r>
            <a:r>
              <a:rPr lang="en-US" altLang="zh-CN" sz="28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/</a:t>
            </a:r>
            <a:r>
              <a:rPr lang="zh-CN" altLang="en-US" sz="28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土地私有</a:t>
            </a:r>
            <a:endParaRPr lang="zh-CN" altLang="en-US" sz="2800">
              <a:latin typeface="方正公文小标宋" panose="02000500000000000000" charset="-122"/>
              <a:ea typeface="方正公文小标宋" panose="020005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90770" y="5171440"/>
            <a:ext cx="45288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战国：百家争鸣</a:t>
            </a:r>
            <a:endParaRPr lang="zh-CN" altLang="en-US" sz="3200">
              <a:latin typeface="方正公文小标宋" panose="02000500000000000000" charset="-122"/>
              <a:ea typeface="方正公文小标宋" panose="020005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0770" y="2353945"/>
            <a:ext cx="6377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华夏认同：多民族国家融合趋势</a:t>
            </a:r>
            <a:endParaRPr lang="zh-CN" sz="3200">
              <a:latin typeface="方正公文小标宋" panose="02000500000000000000" charset="-122"/>
              <a:ea typeface="方正公文小标宋" panose="020005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90770" y="3731895"/>
            <a:ext cx="49168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2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变法运动：商鞅变法</a:t>
            </a:r>
            <a:endParaRPr lang="zh-CN" altLang="en-US" sz="3200">
              <a:latin typeface="方正公文小标宋" panose="02000500000000000000" charset="-122"/>
              <a:ea typeface="方正公文小标宋" panose="020005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90770" y="5793740"/>
            <a:ext cx="27070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2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文化自信</a:t>
            </a:r>
            <a:endParaRPr lang="zh-CN" altLang="en-US" sz="3200">
              <a:latin typeface="方正公文小标宋" panose="02000500000000000000" charset="-122"/>
              <a:ea typeface="方正公文小标宋" panose="020005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3040380" y="2034540"/>
            <a:ext cx="12084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40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政治</a:t>
            </a:r>
            <a:endParaRPr lang="zh-CN" altLang="en-US" sz="4000">
              <a:latin typeface="方正公文小标宋" panose="02000500000000000000" charset="-122"/>
              <a:ea typeface="方正公文小标宋" panose="020005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3040380" y="3434715"/>
            <a:ext cx="12084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40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经济</a:t>
            </a:r>
            <a:endParaRPr lang="zh-CN" altLang="en-US" sz="4000">
              <a:latin typeface="方正公文小标宋" panose="02000500000000000000" charset="-122"/>
              <a:ea typeface="方正公文小标宋" panose="020005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3040380" y="5301615"/>
            <a:ext cx="12084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40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文化</a:t>
            </a:r>
            <a:endParaRPr lang="zh-CN" altLang="en-US" sz="4000">
              <a:latin typeface="方正公文小标宋" panose="02000500000000000000" charset="-122"/>
              <a:ea typeface="方正公文小标宋" panose="020005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4890770" y="4549140"/>
            <a:ext cx="45288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200">
                <a:latin typeface="方正公文小标宋" panose="02000500000000000000" charset="-122"/>
                <a:ea typeface="方正公文小标宋" panose="02000500000000000000" charset="-122"/>
                <a:cs typeface="方正清楷 简" panose="02000500000000000000" charset="-122"/>
                <a:sym typeface="+mn-ea"/>
              </a:rPr>
              <a:t>春秋：孔子、老子</a:t>
            </a:r>
            <a:endParaRPr lang="zh-CN" altLang="en-US" sz="3200">
              <a:latin typeface="方正公文小标宋" panose="02000500000000000000" charset="-122"/>
              <a:ea typeface="方正公文小标宋" panose="020005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19" name="左大括号 18"/>
          <p:cNvSpPr/>
          <p:nvPr>
            <p:custDataLst>
              <p:tags r:id="rId7"/>
            </p:custDataLst>
          </p:nvPr>
        </p:nvSpPr>
        <p:spPr>
          <a:xfrm>
            <a:off x="4711700" y="1764665"/>
            <a:ext cx="76200" cy="1127125"/>
          </a:xfrm>
          <a:prstGeom prst="leftBrace">
            <a:avLst>
              <a:gd name="adj1" fmla="val 264166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方正大标宋_GBK" panose="02000000000000000000" charset="-122"/>
              <a:ea typeface="方正大标宋_GBK" panose="02000000000000000000" charset="-122"/>
            </a:endParaRPr>
          </a:p>
        </p:txBody>
      </p:sp>
      <p:sp>
        <p:nvSpPr>
          <p:cNvPr id="20" name="左大括号 19"/>
          <p:cNvSpPr/>
          <p:nvPr>
            <p:custDataLst>
              <p:tags r:id="rId8"/>
            </p:custDataLst>
          </p:nvPr>
        </p:nvSpPr>
        <p:spPr>
          <a:xfrm>
            <a:off x="4711700" y="3224530"/>
            <a:ext cx="76200" cy="1127125"/>
          </a:xfrm>
          <a:prstGeom prst="leftBrace">
            <a:avLst>
              <a:gd name="adj1" fmla="val 264166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方正大标宋_GBK" panose="02000000000000000000" charset="-122"/>
              <a:ea typeface="方正大标宋_GBK" panose="02000000000000000000" charset="-122"/>
            </a:endParaRPr>
          </a:p>
        </p:txBody>
      </p:sp>
      <p:sp>
        <p:nvSpPr>
          <p:cNvPr id="21" name="左大括号 20"/>
          <p:cNvSpPr/>
          <p:nvPr>
            <p:custDataLst>
              <p:tags r:id="rId9"/>
            </p:custDataLst>
          </p:nvPr>
        </p:nvSpPr>
        <p:spPr>
          <a:xfrm>
            <a:off x="4711700" y="4684395"/>
            <a:ext cx="76200" cy="1574165"/>
          </a:xfrm>
          <a:prstGeom prst="leftBrace">
            <a:avLst>
              <a:gd name="adj1" fmla="val 264166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方正大标宋_GBK" panose="02000000000000000000" charset="-122"/>
              <a:ea typeface="方正大标宋_GBK" panose="02000000000000000000" charset="-122"/>
            </a:endParaRPr>
          </a:p>
        </p:txBody>
      </p:sp>
      <p:sp>
        <p:nvSpPr>
          <p:cNvPr id="22" name="左大括号 21"/>
          <p:cNvSpPr/>
          <p:nvPr>
            <p:custDataLst>
              <p:tags r:id="rId10"/>
            </p:custDataLst>
          </p:nvPr>
        </p:nvSpPr>
        <p:spPr>
          <a:xfrm>
            <a:off x="2588895" y="2019300"/>
            <a:ext cx="123825" cy="3859530"/>
          </a:xfrm>
          <a:prstGeom prst="leftBrace">
            <a:avLst>
              <a:gd name="adj1" fmla="val 264166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方正大标宋_GBK" panose="02000000000000000000" charset="-122"/>
              <a:ea typeface="方正大标宋_GBK" panose="02000000000000000000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147955" y="3150235"/>
            <a:ext cx="25647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chemeClr val="tx1"/>
                </a:solidFill>
                <a:effectLst/>
                <a:latin typeface="方正大标宋_GBK" panose="02000000000000000000" charset="-122"/>
                <a:ea typeface="方正大标宋_GBK" panose="02000000000000000000" charset="-122"/>
                <a:sym typeface="+mn-ea"/>
              </a:rPr>
              <a:t>诸国纷争与变法运动</a:t>
            </a:r>
            <a:endParaRPr lang="zh-CN" altLang="en-US" sz="3600" b="1">
              <a:solidFill>
                <a:schemeClr val="tx1"/>
              </a:solidFill>
              <a:effectLst/>
              <a:latin typeface="方正大标宋_GBK" panose="02000000000000000000" charset="-122"/>
              <a:ea typeface="方正大标宋_GBK" panose="02000000000000000000" charset="-122"/>
              <a:sym typeface="+mn-ea"/>
            </a:endParaRPr>
          </a:p>
          <a:p>
            <a:pPr algn="ctr"/>
            <a:endParaRPr lang="zh-CN" altLang="en-US" sz="3600" b="1">
              <a:solidFill>
                <a:schemeClr val="tx1"/>
              </a:solidFill>
              <a:effectLst/>
              <a:latin typeface="方正大标宋_GBK" panose="02000000000000000000" charset="-122"/>
              <a:ea typeface="方正大标宋_GBK" panose="02000000000000000000" charset="-122"/>
              <a:sym typeface="+mn-ea"/>
            </a:endParaRPr>
          </a:p>
          <a:p>
            <a:pPr algn="ctr"/>
            <a:r>
              <a:rPr lang="zh-CN" altLang="en-US" sz="3600" b="1">
                <a:solidFill>
                  <a:schemeClr val="tx1"/>
                </a:solidFill>
                <a:effectLst/>
                <a:latin typeface="方正大标宋_GBK" panose="02000000000000000000" charset="-122"/>
                <a:ea typeface="方正大标宋_GBK" panose="02000000000000000000" charset="-122"/>
                <a:sym typeface="+mn-ea"/>
              </a:rPr>
              <a:t>大变革</a:t>
            </a:r>
            <a:endParaRPr lang="zh-CN" altLang="en-US" sz="3600" b="1">
              <a:solidFill>
                <a:schemeClr val="tx1"/>
              </a:solidFill>
              <a:effectLst/>
              <a:latin typeface="方正大标宋_GBK" panose="02000000000000000000" charset="-122"/>
              <a:ea typeface="方正大标宋_GBK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</a:rPr>
              <a:t>问题探究</a:t>
            </a:r>
            <a:endParaRPr lang="zh-CN" altLang="en-US"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6070" y="636905"/>
            <a:ext cx="6094730" cy="5862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28740" y="616585"/>
            <a:ext cx="568706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/>
              <a:t>原因：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处于社会转型时期，旧的社会制度（宗法制、分封制、井田制)遭到破坏，新兴地主阶级发展壮大；诸侯争霸，兼并战争激烈；百家争鸣局面出现。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28740" y="3047365"/>
            <a:ext cx="568706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ym typeface="+mn-ea"/>
              </a:rPr>
              <a:t>效果：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加强了君主的权力，实行更加高效的统治。在一定程度上增强了变法国家的实力，打击了旧的贵族势力，瓦解了宗法贵族的统治秩序，使新兴的地主阶级的统治得到了巩固。在摧毁旧制度的同时也逐步确立了新的政治经济制度，基本上完成了社会的转型。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1755" y="149860"/>
            <a:ext cx="2976245" cy="980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3200" b="1">
                <a:latin typeface="方正小标宋简体" panose="02000000000000000000" charset="-122"/>
                <a:ea typeface="方正小标宋简体" panose="02000000000000000000" charset="-122"/>
                <a:cs typeface="方正清楷 简" panose="02000500000000000000" charset="-122"/>
                <a:sym typeface="+mn-ea"/>
              </a:rPr>
              <a:t>本课重点</a:t>
            </a:r>
            <a:endParaRPr lang="zh-CN" altLang="en-US" sz="3200" b="1">
              <a:latin typeface="方正小标宋简体" panose="02000000000000000000" charset="-122"/>
              <a:ea typeface="方正小标宋简体" panose="02000000000000000000" charset="-122"/>
              <a:cs typeface="方正清楷 简" panose="02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55575" y="626745"/>
            <a:ext cx="12205970" cy="7416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一、华夏认同观念不断加强的原因：</a:t>
            </a:r>
            <a:r>
              <a:rPr lang="en-US" altLang="zh-CN" sz="28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1.</a:t>
            </a:r>
            <a:r>
              <a:rPr lang="zh-CN" altLang="en-US" sz="28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诸侯国数量减少、局部统一</a:t>
            </a:r>
            <a:endParaRPr lang="zh-CN" altLang="en-US" sz="28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2.</a:t>
            </a:r>
            <a:r>
              <a:rPr lang="zh-CN" altLang="en-US" sz="28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戎狄蛮夷逐渐融入华夏民族；</a:t>
            </a:r>
            <a:r>
              <a:rPr lang="en-US" altLang="zh-CN" sz="28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3.</a:t>
            </a:r>
            <a:r>
              <a:rPr lang="zh-CN" altLang="en-US" sz="28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秦楚两国融入中原文化圈</a:t>
            </a:r>
            <a:endParaRPr lang="zh-CN" altLang="en-US" sz="2800" b="1">
              <a:solidFill>
                <a:schemeClr val="tx1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</a:t>
            </a: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诸国变法背景</a:t>
            </a:r>
            <a:r>
              <a:rPr lang="en-US" altLang="zh-CN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百家争鸣的背景</a:t>
            </a:r>
            <a:r>
              <a:rPr lang="en-US" altLang="zh-CN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春秋战国时代特征</a:t>
            </a:r>
            <a:endParaRPr lang="zh-CN" altLang="en-US" sz="2800" b="1" noProof="0" dirty="0" smtClean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政治：</a:t>
            </a:r>
            <a:r>
              <a:rPr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①</a:t>
            </a:r>
            <a:r>
              <a:rPr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王室衰微</a:t>
            </a:r>
            <a:r>
              <a:rPr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，</a:t>
            </a:r>
            <a:r>
              <a:rPr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列国纷争</a:t>
            </a:r>
            <a:r>
              <a:rPr lang="en-US"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</a:t>
            </a: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②</a:t>
            </a:r>
            <a:r>
              <a:rPr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宗法分封制</a:t>
            </a:r>
            <a:r>
              <a:rPr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等旧制度不断</a:t>
            </a:r>
            <a:r>
              <a:rPr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瓦解</a:t>
            </a:r>
            <a:r>
              <a:rPr lang="zh-CN"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。</a:t>
            </a:r>
            <a:endParaRPr lang="zh-CN" sz="2000" b="1">
              <a:solidFill>
                <a:srgbClr val="FF0000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经济：</a:t>
            </a: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①</a:t>
            </a:r>
            <a:r>
              <a:rPr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铁犁牛耕</a:t>
            </a: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推广，</a:t>
            </a:r>
            <a:r>
              <a:rPr lang="zh-CN"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小农经济</a:t>
            </a: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诞生；</a:t>
            </a:r>
            <a:endParaRPr lang="zh-CN" sz="20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</a:t>
            </a:r>
            <a:r>
              <a:rPr lang="en-US" alt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    </a:t>
            </a: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②</a:t>
            </a:r>
            <a:r>
              <a:rPr lang="zh-CN"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井田制瓦解</a:t>
            </a: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，</a:t>
            </a:r>
            <a:r>
              <a:rPr lang="zh-CN"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土地私有制</a:t>
            </a: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逐渐确立。</a:t>
            </a:r>
            <a:endParaRPr lang="zh-CN" sz="20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阶级：</a:t>
            </a: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①</a:t>
            </a:r>
            <a:r>
              <a:rPr lang="zh-CN" altLang="en-US"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奴隶主贵族衰落</a:t>
            </a:r>
            <a:r>
              <a:rPr lang="en-US" altLang="zh-CN" sz="20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，</a:t>
            </a:r>
            <a:r>
              <a:rPr lang="zh-CN" altLang="en-US"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封建地主阶级</a:t>
            </a: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要求变法图强；</a:t>
            </a:r>
            <a:endParaRPr lang="zh-CN" sz="20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</a:t>
            </a:r>
            <a:r>
              <a:rPr lang="en-US" alt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    </a:t>
            </a: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②</a:t>
            </a:r>
            <a:r>
              <a:rPr lang="zh-CN" altLang="en-US" sz="20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各国重用</a:t>
            </a:r>
            <a:r>
              <a:rPr lang="zh-CN" altLang="en-US" sz="20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士阶层。</a:t>
            </a:r>
            <a:endParaRPr lang="zh-CN" sz="20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文化：</a:t>
            </a:r>
            <a:r>
              <a:rPr lang="zh-CN" sz="20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①学术下移，</a:t>
            </a:r>
            <a:r>
              <a:rPr lang="zh-CN" altLang="en-US" sz="20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私学兴起</a:t>
            </a:r>
            <a:r>
              <a:rPr lang="zh-CN" altLang="en-US" sz="20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；</a:t>
            </a:r>
            <a:endParaRPr lang="zh-CN" altLang="en-US" sz="2000" b="1" dirty="0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</a:t>
            </a:r>
            <a:r>
              <a:rPr lang="en-US" altLang="zh-CN" sz="20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     </a:t>
            </a:r>
            <a:r>
              <a:rPr lang="zh-CN" altLang="en-US" sz="20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②华夏文化不断</a:t>
            </a:r>
            <a:r>
              <a:rPr lang="zh-CN" altLang="en-US" sz="2000" b="1" dirty="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交融和吸收</a:t>
            </a:r>
            <a:r>
              <a:rPr lang="zh-CN" altLang="en-US" sz="2000" b="1" dirty="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其他文化。</a:t>
            </a:r>
            <a:endParaRPr lang="zh-CN" altLang="en-US" sz="3600" b="1" dirty="0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三、商鞅变法的内容</a:t>
            </a:r>
            <a:endParaRPr lang="en-US" altLang="zh-CN" sz="2800" b="1" noProof="0" dirty="0" smtClean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四、孔子、老子思想</a:t>
            </a:r>
            <a:endParaRPr lang="zh-CN" altLang="en-US" sz="2800" b="1" noProof="0" dirty="0" smtClean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五、区分战国百家争鸣</a:t>
            </a:r>
            <a:endParaRPr lang="zh-CN" altLang="en-US" sz="2800" b="1" noProof="0" dirty="0" smtClean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思想不同。</a:t>
            </a:r>
            <a:endParaRPr lang="zh-CN" altLang="en-US" sz="2800" b="1" noProof="0" dirty="0" smtClean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六、百家争鸣的</a:t>
            </a:r>
            <a:endParaRPr lang="zh-CN" altLang="en-US" sz="2800" b="1" noProof="0" dirty="0" smtClean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深远意义</a:t>
            </a:r>
            <a:endParaRPr lang="zh-CN" altLang="en-US" sz="2800" b="1" noProof="0" dirty="0" smtClean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zh-CN" sz="2800" b="1">
              <a:solidFill>
                <a:srgbClr val="FF0000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chemeClr val="tx1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b="1">
              <a:solidFill>
                <a:schemeClr val="tx1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64915" y="4167505"/>
            <a:ext cx="3604895" cy="2117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32065" y="2053590"/>
            <a:ext cx="4729480" cy="312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254240" y="5243195"/>
            <a:ext cx="4859020" cy="1363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09" t="1088" r="829" b="1251"/>
          <a:stretch>
            <a:fillRect/>
          </a:stretch>
        </p:blipFill>
        <p:spPr>
          <a:xfrm>
            <a:off x="6156325" y="1755775"/>
            <a:ext cx="5477510" cy="4406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6155690" y="6204585"/>
            <a:ext cx="547751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fontAlgn="auto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spc="150">
                <a:uFillTx/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战国形势图</a:t>
            </a:r>
            <a:endParaRPr lang="zh-CN" altLang="en-US" sz="2400" b="1" spc="150">
              <a:uFillTx/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595485" y="3482975"/>
            <a:ext cx="687705" cy="687705"/>
          </a:xfrm>
          <a:prstGeom prst="ellipse">
            <a:avLst/>
          </a:prstGeom>
          <a:solidFill>
            <a:srgbClr val="FFFF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齐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>
            <p:custDataLst>
              <p:tags r:id="rId4"/>
            </p:custDataLst>
          </p:nvPr>
        </p:nvSpPr>
        <p:spPr>
          <a:xfrm>
            <a:off x="8303260" y="3971925"/>
            <a:ext cx="539115" cy="620395"/>
          </a:xfrm>
          <a:prstGeom prst="rect">
            <a:avLst/>
          </a:prstGeom>
          <a:solidFill>
            <a:srgbClr val="7AC1CC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200" b="1">
                <a:solidFill>
                  <a:schemeClr val="tx1"/>
                </a:solidFill>
                <a:sym typeface="+mn-ea"/>
              </a:rPr>
              <a:t>周</a:t>
            </a:r>
            <a:endParaRPr lang="zh-CN" altLang="en-US" sz="3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704580" y="3231515"/>
            <a:ext cx="687705" cy="687705"/>
          </a:xfrm>
          <a:prstGeom prst="ellipse">
            <a:avLst/>
          </a:prstGeom>
          <a:solidFill>
            <a:srgbClr val="FFFF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赵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841740" y="3851910"/>
            <a:ext cx="687705" cy="687705"/>
          </a:xfrm>
          <a:prstGeom prst="ellipse">
            <a:avLst/>
          </a:prstGeom>
          <a:solidFill>
            <a:srgbClr val="FFFF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魏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660765" y="4428490"/>
            <a:ext cx="687705" cy="687705"/>
          </a:xfrm>
          <a:prstGeom prst="ellipse">
            <a:avLst/>
          </a:prstGeom>
          <a:solidFill>
            <a:srgbClr val="FFFF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韩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8154035" y="5021580"/>
            <a:ext cx="687705" cy="687705"/>
          </a:xfrm>
          <a:prstGeom prst="ellipse">
            <a:avLst/>
          </a:prstGeom>
          <a:solidFill>
            <a:srgbClr val="FFFF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楚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148445" y="2451100"/>
            <a:ext cx="687705" cy="687705"/>
          </a:xfrm>
          <a:prstGeom prst="ellipse">
            <a:avLst/>
          </a:prstGeom>
          <a:solidFill>
            <a:srgbClr val="FFFF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燕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282815" y="4068445"/>
            <a:ext cx="699135" cy="699135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chemeClr val="tx1"/>
                </a:solidFill>
              </a:rPr>
              <a:t>秦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243320" y="2712720"/>
            <a:ext cx="1737995" cy="970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/>
              <a:t>三家</a:t>
            </a:r>
            <a:r>
              <a:rPr lang="en-US" altLang="zh-CN" sz="2800"/>
              <a:t>(</a:t>
            </a:r>
            <a:r>
              <a:rPr lang="zh-CN" altLang="en-US" sz="2800"/>
              <a:t>大夫</a:t>
            </a:r>
            <a:r>
              <a:rPr lang="en-US" altLang="zh-CN" sz="2800"/>
              <a:t>)</a:t>
            </a:r>
            <a:endParaRPr lang="en-US" altLang="zh-CN" sz="2800"/>
          </a:p>
          <a:p>
            <a:pPr algn="ctr"/>
            <a:r>
              <a:rPr lang="zh-CN" altLang="en-US" sz="2800" b="1"/>
              <a:t>分晋</a:t>
            </a:r>
            <a:endParaRPr lang="zh-CN" altLang="en-US" sz="2800" b="1"/>
          </a:p>
        </p:txBody>
      </p:sp>
      <p:sp>
        <p:nvSpPr>
          <p:cNvPr id="49" name="文本框 48"/>
          <p:cNvSpPr txBox="1"/>
          <p:nvPr/>
        </p:nvSpPr>
        <p:spPr>
          <a:xfrm>
            <a:off x="9664065" y="4354830"/>
            <a:ext cx="1737995" cy="970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/>
              <a:t>田氏</a:t>
            </a:r>
            <a:r>
              <a:rPr lang="en-US" altLang="zh-CN" sz="2800"/>
              <a:t>(</a:t>
            </a:r>
            <a:r>
              <a:rPr lang="zh-CN" altLang="en-US" sz="2800"/>
              <a:t>大夫</a:t>
            </a:r>
            <a:r>
              <a:rPr lang="en-US" altLang="zh-CN" sz="2800"/>
              <a:t>)</a:t>
            </a:r>
            <a:endParaRPr lang="en-US" altLang="zh-CN" sz="2800"/>
          </a:p>
          <a:p>
            <a:pPr algn="ctr"/>
            <a:r>
              <a:rPr lang="zh-CN" altLang="en-US" sz="2800" b="1"/>
              <a:t>代齐</a:t>
            </a:r>
            <a:endParaRPr lang="zh-CN" altLang="en-US" sz="2800" b="1"/>
          </a:p>
        </p:txBody>
      </p:sp>
      <p:sp>
        <p:nvSpPr>
          <p:cNvPr id="57" name="任意多边形 56"/>
          <p:cNvSpPr/>
          <p:nvPr/>
        </p:nvSpPr>
        <p:spPr>
          <a:xfrm>
            <a:off x="7526020" y="2613025"/>
            <a:ext cx="1000125" cy="10160"/>
          </a:xfrm>
          <a:custGeom>
            <a:avLst/>
            <a:gdLst>
              <a:gd name="connisteX0" fmla="*/ 0 w 1000125"/>
              <a:gd name="connsiteY0" fmla="*/ 846 h 10371"/>
              <a:gd name="connisteX1" fmla="*/ 114300 w 1000125"/>
              <a:gd name="connsiteY1" fmla="*/ 846 h 10371"/>
              <a:gd name="connisteX2" fmla="*/ 200025 w 1000125"/>
              <a:gd name="connsiteY2" fmla="*/ 846 h 10371"/>
              <a:gd name="connisteX3" fmla="*/ 266700 w 1000125"/>
              <a:gd name="connsiteY3" fmla="*/ 846 h 10371"/>
              <a:gd name="connisteX4" fmla="*/ 342900 w 1000125"/>
              <a:gd name="connsiteY4" fmla="*/ 846 h 10371"/>
              <a:gd name="connisteX5" fmla="*/ 419100 w 1000125"/>
              <a:gd name="connsiteY5" fmla="*/ 846 h 10371"/>
              <a:gd name="connisteX6" fmla="*/ 485775 w 1000125"/>
              <a:gd name="connsiteY6" fmla="*/ 846 h 10371"/>
              <a:gd name="connisteX7" fmla="*/ 561975 w 1000125"/>
              <a:gd name="connsiteY7" fmla="*/ 846 h 10371"/>
              <a:gd name="connisteX8" fmla="*/ 657225 w 1000125"/>
              <a:gd name="connsiteY8" fmla="*/ 846 h 10371"/>
              <a:gd name="connisteX9" fmla="*/ 723900 w 1000125"/>
              <a:gd name="connsiteY9" fmla="*/ 846 h 10371"/>
              <a:gd name="connisteX10" fmla="*/ 800100 w 1000125"/>
              <a:gd name="connsiteY10" fmla="*/ 846 h 10371"/>
              <a:gd name="connisteX11" fmla="*/ 866775 w 1000125"/>
              <a:gd name="connsiteY11" fmla="*/ 846 h 10371"/>
              <a:gd name="connisteX12" fmla="*/ 933450 w 1000125"/>
              <a:gd name="connsiteY12" fmla="*/ 846 h 10371"/>
              <a:gd name="connisteX13" fmla="*/ 1000125 w 1000125"/>
              <a:gd name="connsiteY13" fmla="*/ 10371 h 1037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000125" h="10372">
                <a:moveTo>
                  <a:pt x="0" y="847"/>
                </a:moveTo>
                <a:cubicBezTo>
                  <a:pt x="20955" y="847"/>
                  <a:pt x="74295" y="847"/>
                  <a:pt x="114300" y="847"/>
                </a:cubicBezTo>
                <a:cubicBezTo>
                  <a:pt x="154305" y="847"/>
                  <a:pt x="169545" y="847"/>
                  <a:pt x="200025" y="847"/>
                </a:cubicBezTo>
                <a:cubicBezTo>
                  <a:pt x="230505" y="847"/>
                  <a:pt x="238125" y="847"/>
                  <a:pt x="266700" y="847"/>
                </a:cubicBezTo>
                <a:cubicBezTo>
                  <a:pt x="295275" y="847"/>
                  <a:pt x="312420" y="847"/>
                  <a:pt x="342900" y="847"/>
                </a:cubicBezTo>
                <a:cubicBezTo>
                  <a:pt x="373380" y="847"/>
                  <a:pt x="390525" y="847"/>
                  <a:pt x="419100" y="847"/>
                </a:cubicBezTo>
                <a:cubicBezTo>
                  <a:pt x="447675" y="847"/>
                  <a:pt x="457200" y="847"/>
                  <a:pt x="485775" y="847"/>
                </a:cubicBezTo>
                <a:cubicBezTo>
                  <a:pt x="514350" y="847"/>
                  <a:pt x="527685" y="847"/>
                  <a:pt x="561975" y="847"/>
                </a:cubicBezTo>
                <a:cubicBezTo>
                  <a:pt x="596265" y="847"/>
                  <a:pt x="624840" y="847"/>
                  <a:pt x="657225" y="847"/>
                </a:cubicBezTo>
                <a:cubicBezTo>
                  <a:pt x="689610" y="847"/>
                  <a:pt x="695325" y="847"/>
                  <a:pt x="723900" y="847"/>
                </a:cubicBezTo>
                <a:cubicBezTo>
                  <a:pt x="752475" y="847"/>
                  <a:pt x="771525" y="847"/>
                  <a:pt x="800100" y="847"/>
                </a:cubicBezTo>
                <a:cubicBezTo>
                  <a:pt x="828675" y="847"/>
                  <a:pt x="840105" y="847"/>
                  <a:pt x="866775" y="847"/>
                </a:cubicBezTo>
                <a:cubicBezTo>
                  <a:pt x="893445" y="847"/>
                  <a:pt x="906780" y="-1058"/>
                  <a:pt x="933450" y="847"/>
                </a:cubicBezTo>
                <a:cubicBezTo>
                  <a:pt x="960120" y="2752"/>
                  <a:pt x="988060" y="8467"/>
                  <a:pt x="1000125" y="10372"/>
                </a:cubicBezTo>
              </a:path>
            </a:pathLst>
          </a:cu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6664960" y="3061335"/>
            <a:ext cx="1632585" cy="1419225"/>
          </a:xfrm>
          <a:custGeom>
            <a:avLst/>
            <a:gdLst>
              <a:gd name="connisteX0" fmla="*/ 41951 w 1632626"/>
              <a:gd name="connsiteY0" fmla="*/ 1419225 h 1419225"/>
              <a:gd name="connisteX1" fmla="*/ 3851 w 1632626"/>
              <a:gd name="connsiteY1" fmla="*/ 1352550 h 1419225"/>
              <a:gd name="connisteX2" fmla="*/ 3851 w 1632626"/>
              <a:gd name="connsiteY2" fmla="*/ 1276350 h 1419225"/>
              <a:gd name="connisteX3" fmla="*/ 13376 w 1632626"/>
              <a:gd name="connsiteY3" fmla="*/ 1190625 h 1419225"/>
              <a:gd name="connisteX4" fmla="*/ 89576 w 1632626"/>
              <a:gd name="connsiteY4" fmla="*/ 1162050 h 1419225"/>
              <a:gd name="connisteX5" fmla="*/ 165776 w 1632626"/>
              <a:gd name="connsiteY5" fmla="*/ 1162050 h 1419225"/>
              <a:gd name="connisteX6" fmla="*/ 241976 w 1632626"/>
              <a:gd name="connsiteY6" fmla="*/ 1162050 h 1419225"/>
              <a:gd name="connisteX7" fmla="*/ 308651 w 1632626"/>
              <a:gd name="connsiteY7" fmla="*/ 1162050 h 1419225"/>
              <a:gd name="connisteX8" fmla="*/ 375326 w 1632626"/>
              <a:gd name="connsiteY8" fmla="*/ 1162050 h 1419225"/>
              <a:gd name="connisteX9" fmla="*/ 442001 w 1632626"/>
              <a:gd name="connsiteY9" fmla="*/ 1162050 h 1419225"/>
              <a:gd name="connisteX10" fmla="*/ 508676 w 1632626"/>
              <a:gd name="connsiteY10" fmla="*/ 1162050 h 1419225"/>
              <a:gd name="connisteX11" fmla="*/ 575351 w 1632626"/>
              <a:gd name="connsiteY11" fmla="*/ 1133475 h 1419225"/>
              <a:gd name="connisteX12" fmla="*/ 584876 w 1632626"/>
              <a:gd name="connsiteY12" fmla="*/ 1057275 h 1419225"/>
              <a:gd name="connisteX13" fmla="*/ 622976 w 1632626"/>
              <a:gd name="connsiteY13" fmla="*/ 990600 h 1419225"/>
              <a:gd name="connisteX14" fmla="*/ 651551 w 1632626"/>
              <a:gd name="connsiteY14" fmla="*/ 923925 h 1419225"/>
              <a:gd name="connisteX15" fmla="*/ 718226 w 1632626"/>
              <a:gd name="connsiteY15" fmla="*/ 904875 h 1419225"/>
              <a:gd name="connisteX16" fmla="*/ 784901 w 1632626"/>
              <a:gd name="connsiteY16" fmla="*/ 866775 h 1419225"/>
              <a:gd name="connisteX17" fmla="*/ 851576 w 1632626"/>
              <a:gd name="connsiteY17" fmla="*/ 838200 h 1419225"/>
              <a:gd name="connisteX18" fmla="*/ 927776 w 1632626"/>
              <a:gd name="connsiteY18" fmla="*/ 828675 h 1419225"/>
              <a:gd name="connisteX19" fmla="*/ 994451 w 1632626"/>
              <a:gd name="connsiteY19" fmla="*/ 828675 h 1419225"/>
              <a:gd name="connisteX20" fmla="*/ 1061126 w 1632626"/>
              <a:gd name="connsiteY20" fmla="*/ 828675 h 1419225"/>
              <a:gd name="connisteX21" fmla="*/ 1127801 w 1632626"/>
              <a:gd name="connsiteY21" fmla="*/ 828675 h 1419225"/>
              <a:gd name="connisteX22" fmla="*/ 1204001 w 1632626"/>
              <a:gd name="connsiteY22" fmla="*/ 800100 h 1419225"/>
              <a:gd name="connisteX23" fmla="*/ 1280201 w 1632626"/>
              <a:gd name="connsiteY23" fmla="*/ 771525 h 1419225"/>
              <a:gd name="connisteX24" fmla="*/ 1346876 w 1632626"/>
              <a:gd name="connsiteY24" fmla="*/ 733425 h 1419225"/>
              <a:gd name="connisteX25" fmla="*/ 1404026 w 1632626"/>
              <a:gd name="connsiteY25" fmla="*/ 657225 h 1419225"/>
              <a:gd name="connisteX26" fmla="*/ 1404026 w 1632626"/>
              <a:gd name="connsiteY26" fmla="*/ 581025 h 1419225"/>
              <a:gd name="connisteX27" fmla="*/ 1413551 w 1632626"/>
              <a:gd name="connsiteY27" fmla="*/ 504825 h 1419225"/>
              <a:gd name="connisteX28" fmla="*/ 1451651 w 1632626"/>
              <a:gd name="connsiteY28" fmla="*/ 428625 h 1419225"/>
              <a:gd name="connisteX29" fmla="*/ 1470701 w 1632626"/>
              <a:gd name="connsiteY29" fmla="*/ 352425 h 1419225"/>
              <a:gd name="connisteX30" fmla="*/ 1480226 w 1632626"/>
              <a:gd name="connsiteY30" fmla="*/ 285750 h 1419225"/>
              <a:gd name="connisteX31" fmla="*/ 1489751 w 1632626"/>
              <a:gd name="connsiteY31" fmla="*/ 219075 h 1419225"/>
              <a:gd name="connisteX32" fmla="*/ 1518326 w 1632626"/>
              <a:gd name="connsiteY32" fmla="*/ 152400 h 1419225"/>
              <a:gd name="connisteX33" fmla="*/ 1537376 w 1632626"/>
              <a:gd name="connsiteY33" fmla="*/ 85725 h 1419225"/>
              <a:gd name="connisteX34" fmla="*/ 1565951 w 1632626"/>
              <a:gd name="connsiteY34" fmla="*/ 19050 h 1419225"/>
              <a:gd name="connisteX35" fmla="*/ 1632626 w 1632626"/>
              <a:gd name="connsiteY35" fmla="*/ 0 h 14192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</a:cxnLst>
            <a:rect l="l" t="t" r="r" b="b"/>
            <a:pathLst>
              <a:path w="1632626" h="1419225">
                <a:moveTo>
                  <a:pt x="41951" y="1419225"/>
                </a:moveTo>
                <a:cubicBezTo>
                  <a:pt x="34331" y="1407160"/>
                  <a:pt x="11471" y="1381125"/>
                  <a:pt x="3851" y="1352550"/>
                </a:cubicBezTo>
                <a:cubicBezTo>
                  <a:pt x="-3769" y="1323975"/>
                  <a:pt x="1946" y="1308735"/>
                  <a:pt x="3851" y="1276350"/>
                </a:cubicBezTo>
                <a:cubicBezTo>
                  <a:pt x="5756" y="1243965"/>
                  <a:pt x="-3769" y="1213485"/>
                  <a:pt x="13376" y="1190625"/>
                </a:cubicBezTo>
                <a:cubicBezTo>
                  <a:pt x="30521" y="1167765"/>
                  <a:pt x="59096" y="1167765"/>
                  <a:pt x="89576" y="1162050"/>
                </a:cubicBezTo>
                <a:cubicBezTo>
                  <a:pt x="120056" y="1156335"/>
                  <a:pt x="135296" y="1162050"/>
                  <a:pt x="165776" y="1162050"/>
                </a:cubicBezTo>
                <a:cubicBezTo>
                  <a:pt x="196256" y="1162050"/>
                  <a:pt x="213401" y="1162050"/>
                  <a:pt x="241976" y="1162050"/>
                </a:cubicBezTo>
                <a:cubicBezTo>
                  <a:pt x="270551" y="1162050"/>
                  <a:pt x="281981" y="1162050"/>
                  <a:pt x="308651" y="1162050"/>
                </a:cubicBezTo>
                <a:cubicBezTo>
                  <a:pt x="335321" y="1162050"/>
                  <a:pt x="348656" y="1162050"/>
                  <a:pt x="375326" y="1162050"/>
                </a:cubicBezTo>
                <a:cubicBezTo>
                  <a:pt x="401996" y="1162050"/>
                  <a:pt x="415331" y="1162050"/>
                  <a:pt x="442001" y="1162050"/>
                </a:cubicBezTo>
                <a:cubicBezTo>
                  <a:pt x="468671" y="1162050"/>
                  <a:pt x="482006" y="1167765"/>
                  <a:pt x="508676" y="1162050"/>
                </a:cubicBezTo>
                <a:cubicBezTo>
                  <a:pt x="535346" y="1156335"/>
                  <a:pt x="560111" y="1154430"/>
                  <a:pt x="575351" y="1133475"/>
                </a:cubicBezTo>
                <a:cubicBezTo>
                  <a:pt x="590591" y="1112520"/>
                  <a:pt x="575351" y="1085850"/>
                  <a:pt x="584876" y="1057275"/>
                </a:cubicBezTo>
                <a:cubicBezTo>
                  <a:pt x="594401" y="1028700"/>
                  <a:pt x="609641" y="1017270"/>
                  <a:pt x="622976" y="990600"/>
                </a:cubicBezTo>
                <a:cubicBezTo>
                  <a:pt x="636311" y="963930"/>
                  <a:pt x="632501" y="941070"/>
                  <a:pt x="651551" y="923925"/>
                </a:cubicBezTo>
                <a:cubicBezTo>
                  <a:pt x="670601" y="906780"/>
                  <a:pt x="691556" y="916305"/>
                  <a:pt x="718226" y="904875"/>
                </a:cubicBezTo>
                <a:cubicBezTo>
                  <a:pt x="744896" y="893445"/>
                  <a:pt x="758231" y="880110"/>
                  <a:pt x="784901" y="866775"/>
                </a:cubicBezTo>
                <a:cubicBezTo>
                  <a:pt x="811571" y="853440"/>
                  <a:pt x="823001" y="845820"/>
                  <a:pt x="851576" y="838200"/>
                </a:cubicBezTo>
                <a:cubicBezTo>
                  <a:pt x="880151" y="830580"/>
                  <a:pt x="899201" y="830580"/>
                  <a:pt x="927776" y="828675"/>
                </a:cubicBezTo>
                <a:cubicBezTo>
                  <a:pt x="956351" y="826770"/>
                  <a:pt x="967781" y="828675"/>
                  <a:pt x="994451" y="828675"/>
                </a:cubicBezTo>
                <a:cubicBezTo>
                  <a:pt x="1021121" y="828675"/>
                  <a:pt x="1034456" y="828675"/>
                  <a:pt x="1061126" y="828675"/>
                </a:cubicBezTo>
                <a:cubicBezTo>
                  <a:pt x="1087796" y="828675"/>
                  <a:pt x="1099226" y="834390"/>
                  <a:pt x="1127801" y="828675"/>
                </a:cubicBezTo>
                <a:cubicBezTo>
                  <a:pt x="1156376" y="822960"/>
                  <a:pt x="1173521" y="811530"/>
                  <a:pt x="1204001" y="800100"/>
                </a:cubicBezTo>
                <a:cubicBezTo>
                  <a:pt x="1234481" y="788670"/>
                  <a:pt x="1251626" y="784860"/>
                  <a:pt x="1280201" y="771525"/>
                </a:cubicBezTo>
                <a:cubicBezTo>
                  <a:pt x="1308776" y="758190"/>
                  <a:pt x="1322111" y="756285"/>
                  <a:pt x="1346876" y="733425"/>
                </a:cubicBezTo>
                <a:cubicBezTo>
                  <a:pt x="1371641" y="710565"/>
                  <a:pt x="1392596" y="687705"/>
                  <a:pt x="1404026" y="657225"/>
                </a:cubicBezTo>
                <a:cubicBezTo>
                  <a:pt x="1415456" y="626745"/>
                  <a:pt x="1402121" y="611505"/>
                  <a:pt x="1404026" y="581025"/>
                </a:cubicBezTo>
                <a:cubicBezTo>
                  <a:pt x="1405931" y="550545"/>
                  <a:pt x="1404026" y="535305"/>
                  <a:pt x="1413551" y="504825"/>
                </a:cubicBezTo>
                <a:cubicBezTo>
                  <a:pt x="1423076" y="474345"/>
                  <a:pt x="1440221" y="459105"/>
                  <a:pt x="1451651" y="428625"/>
                </a:cubicBezTo>
                <a:cubicBezTo>
                  <a:pt x="1463081" y="398145"/>
                  <a:pt x="1464986" y="381000"/>
                  <a:pt x="1470701" y="352425"/>
                </a:cubicBezTo>
                <a:cubicBezTo>
                  <a:pt x="1476416" y="323850"/>
                  <a:pt x="1476416" y="312420"/>
                  <a:pt x="1480226" y="285750"/>
                </a:cubicBezTo>
                <a:cubicBezTo>
                  <a:pt x="1484036" y="259080"/>
                  <a:pt x="1482131" y="245745"/>
                  <a:pt x="1489751" y="219075"/>
                </a:cubicBezTo>
                <a:cubicBezTo>
                  <a:pt x="1497371" y="192405"/>
                  <a:pt x="1508801" y="179070"/>
                  <a:pt x="1518326" y="152400"/>
                </a:cubicBezTo>
                <a:cubicBezTo>
                  <a:pt x="1527851" y="125730"/>
                  <a:pt x="1527851" y="112395"/>
                  <a:pt x="1537376" y="85725"/>
                </a:cubicBezTo>
                <a:cubicBezTo>
                  <a:pt x="1546901" y="59055"/>
                  <a:pt x="1546901" y="36195"/>
                  <a:pt x="1565951" y="19050"/>
                </a:cubicBezTo>
                <a:cubicBezTo>
                  <a:pt x="1585001" y="1905"/>
                  <a:pt x="1619926" y="2540"/>
                  <a:pt x="1632626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/>
        </p:nvSpPr>
        <p:spPr>
          <a:xfrm>
            <a:off x="8068945" y="2135505"/>
            <a:ext cx="3533775" cy="715010"/>
          </a:xfrm>
          <a:custGeom>
            <a:avLst/>
            <a:gdLst>
              <a:gd name="connisteX0" fmla="*/ 0 w 3533775"/>
              <a:gd name="connsiteY0" fmla="*/ 658918 h 715174"/>
              <a:gd name="connisteX1" fmla="*/ 66675 w 3533775"/>
              <a:gd name="connsiteY1" fmla="*/ 658918 h 715174"/>
              <a:gd name="connisteX2" fmla="*/ 133350 w 3533775"/>
              <a:gd name="connsiteY2" fmla="*/ 639868 h 715174"/>
              <a:gd name="connisteX3" fmla="*/ 200025 w 3533775"/>
              <a:gd name="connsiteY3" fmla="*/ 630343 h 715174"/>
              <a:gd name="connisteX4" fmla="*/ 266700 w 3533775"/>
              <a:gd name="connsiteY4" fmla="*/ 630343 h 715174"/>
              <a:gd name="connisteX5" fmla="*/ 333375 w 3533775"/>
              <a:gd name="connsiteY5" fmla="*/ 630343 h 715174"/>
              <a:gd name="connisteX6" fmla="*/ 400050 w 3533775"/>
              <a:gd name="connsiteY6" fmla="*/ 630343 h 715174"/>
              <a:gd name="connisteX7" fmla="*/ 466725 w 3533775"/>
              <a:gd name="connsiteY7" fmla="*/ 630343 h 715174"/>
              <a:gd name="connisteX8" fmla="*/ 533400 w 3533775"/>
              <a:gd name="connsiteY8" fmla="*/ 630343 h 715174"/>
              <a:gd name="connisteX9" fmla="*/ 600075 w 3533775"/>
              <a:gd name="connsiteY9" fmla="*/ 639868 h 715174"/>
              <a:gd name="connisteX10" fmla="*/ 657225 w 3533775"/>
              <a:gd name="connsiteY10" fmla="*/ 706543 h 715174"/>
              <a:gd name="connisteX11" fmla="*/ 723900 w 3533775"/>
              <a:gd name="connsiteY11" fmla="*/ 706543 h 715174"/>
              <a:gd name="connisteX12" fmla="*/ 790575 w 3533775"/>
              <a:gd name="connsiteY12" fmla="*/ 658918 h 715174"/>
              <a:gd name="connisteX13" fmla="*/ 857250 w 3533775"/>
              <a:gd name="connsiteY13" fmla="*/ 630343 h 715174"/>
              <a:gd name="connisteX14" fmla="*/ 923925 w 3533775"/>
              <a:gd name="connsiteY14" fmla="*/ 601768 h 715174"/>
              <a:gd name="connisteX15" fmla="*/ 990600 w 3533775"/>
              <a:gd name="connsiteY15" fmla="*/ 554143 h 715174"/>
              <a:gd name="connisteX16" fmla="*/ 1057275 w 3533775"/>
              <a:gd name="connsiteY16" fmla="*/ 506518 h 715174"/>
              <a:gd name="connisteX17" fmla="*/ 1123950 w 3533775"/>
              <a:gd name="connsiteY17" fmla="*/ 468418 h 715174"/>
              <a:gd name="connisteX18" fmla="*/ 1162050 w 3533775"/>
              <a:gd name="connsiteY18" fmla="*/ 401743 h 715174"/>
              <a:gd name="connisteX19" fmla="*/ 1247775 w 3533775"/>
              <a:gd name="connsiteY19" fmla="*/ 344593 h 715174"/>
              <a:gd name="connisteX20" fmla="*/ 1323975 w 3533775"/>
              <a:gd name="connsiteY20" fmla="*/ 335068 h 715174"/>
              <a:gd name="connisteX21" fmla="*/ 1390650 w 3533775"/>
              <a:gd name="connsiteY21" fmla="*/ 306493 h 715174"/>
              <a:gd name="connisteX22" fmla="*/ 1457325 w 3533775"/>
              <a:gd name="connsiteY22" fmla="*/ 296968 h 715174"/>
              <a:gd name="connisteX23" fmla="*/ 1524000 w 3533775"/>
              <a:gd name="connsiteY23" fmla="*/ 287443 h 715174"/>
              <a:gd name="connisteX24" fmla="*/ 1590675 w 3533775"/>
              <a:gd name="connsiteY24" fmla="*/ 277918 h 715174"/>
              <a:gd name="connisteX25" fmla="*/ 1657350 w 3533775"/>
              <a:gd name="connsiteY25" fmla="*/ 277918 h 715174"/>
              <a:gd name="connisteX26" fmla="*/ 1724025 w 3533775"/>
              <a:gd name="connsiteY26" fmla="*/ 277918 h 715174"/>
              <a:gd name="connisteX27" fmla="*/ 1790700 w 3533775"/>
              <a:gd name="connsiteY27" fmla="*/ 268393 h 715174"/>
              <a:gd name="connisteX28" fmla="*/ 1857375 w 3533775"/>
              <a:gd name="connsiteY28" fmla="*/ 239818 h 715174"/>
              <a:gd name="connisteX29" fmla="*/ 1924050 w 3533775"/>
              <a:gd name="connsiteY29" fmla="*/ 220768 h 715174"/>
              <a:gd name="connisteX30" fmla="*/ 1990725 w 3533775"/>
              <a:gd name="connsiteY30" fmla="*/ 211243 h 715174"/>
              <a:gd name="connisteX31" fmla="*/ 2057400 w 3533775"/>
              <a:gd name="connsiteY31" fmla="*/ 201718 h 715174"/>
              <a:gd name="connisteX32" fmla="*/ 2133600 w 3533775"/>
              <a:gd name="connsiteY32" fmla="*/ 173143 h 715174"/>
              <a:gd name="connisteX33" fmla="*/ 2200275 w 3533775"/>
              <a:gd name="connsiteY33" fmla="*/ 163618 h 715174"/>
              <a:gd name="connisteX34" fmla="*/ 2266950 w 3533775"/>
              <a:gd name="connsiteY34" fmla="*/ 154093 h 715174"/>
              <a:gd name="connisteX35" fmla="*/ 2333625 w 3533775"/>
              <a:gd name="connsiteY35" fmla="*/ 125518 h 715174"/>
              <a:gd name="connisteX36" fmla="*/ 2400300 w 3533775"/>
              <a:gd name="connsiteY36" fmla="*/ 115993 h 715174"/>
              <a:gd name="connisteX37" fmla="*/ 2466975 w 3533775"/>
              <a:gd name="connsiteY37" fmla="*/ 96943 h 715174"/>
              <a:gd name="connisteX38" fmla="*/ 2552700 w 3533775"/>
              <a:gd name="connsiteY38" fmla="*/ 96943 h 715174"/>
              <a:gd name="connisteX39" fmla="*/ 2619375 w 3533775"/>
              <a:gd name="connsiteY39" fmla="*/ 96943 h 715174"/>
              <a:gd name="connisteX40" fmla="*/ 2686050 w 3533775"/>
              <a:gd name="connsiteY40" fmla="*/ 39793 h 715174"/>
              <a:gd name="connisteX41" fmla="*/ 2752725 w 3533775"/>
              <a:gd name="connsiteY41" fmla="*/ 11218 h 715174"/>
              <a:gd name="connisteX42" fmla="*/ 2828925 w 3533775"/>
              <a:gd name="connsiteY42" fmla="*/ 1693 h 715174"/>
              <a:gd name="connisteX43" fmla="*/ 2895600 w 3533775"/>
              <a:gd name="connsiteY43" fmla="*/ 1693 h 715174"/>
              <a:gd name="connisteX44" fmla="*/ 2962275 w 3533775"/>
              <a:gd name="connsiteY44" fmla="*/ 1693 h 715174"/>
              <a:gd name="connisteX45" fmla="*/ 3028950 w 3533775"/>
              <a:gd name="connsiteY45" fmla="*/ 1693 h 715174"/>
              <a:gd name="connisteX46" fmla="*/ 3105150 w 3533775"/>
              <a:gd name="connsiteY46" fmla="*/ 20743 h 715174"/>
              <a:gd name="connisteX47" fmla="*/ 3114675 w 3533775"/>
              <a:gd name="connsiteY47" fmla="*/ 96943 h 715174"/>
              <a:gd name="connisteX48" fmla="*/ 3114675 w 3533775"/>
              <a:gd name="connsiteY48" fmla="*/ 173143 h 715174"/>
              <a:gd name="connisteX49" fmla="*/ 3105150 w 3533775"/>
              <a:gd name="connsiteY49" fmla="*/ 249343 h 715174"/>
              <a:gd name="connisteX50" fmla="*/ 3133725 w 3533775"/>
              <a:gd name="connsiteY50" fmla="*/ 325543 h 715174"/>
              <a:gd name="connisteX51" fmla="*/ 3200400 w 3533775"/>
              <a:gd name="connsiteY51" fmla="*/ 316018 h 715174"/>
              <a:gd name="connisteX52" fmla="*/ 3267075 w 3533775"/>
              <a:gd name="connsiteY52" fmla="*/ 335068 h 715174"/>
              <a:gd name="connisteX53" fmla="*/ 3333750 w 3533775"/>
              <a:gd name="connsiteY53" fmla="*/ 373168 h 715174"/>
              <a:gd name="connisteX54" fmla="*/ 3400425 w 3533775"/>
              <a:gd name="connsiteY54" fmla="*/ 439843 h 715174"/>
              <a:gd name="connisteX55" fmla="*/ 3467100 w 3533775"/>
              <a:gd name="connsiteY55" fmla="*/ 487468 h 715174"/>
              <a:gd name="connisteX56" fmla="*/ 3533775 w 3533775"/>
              <a:gd name="connsiteY56" fmla="*/ 535093 h 71517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</a:cxnLst>
            <a:rect l="l" t="t" r="r" b="b"/>
            <a:pathLst>
              <a:path w="3533775" h="715175">
                <a:moveTo>
                  <a:pt x="0" y="658918"/>
                </a:moveTo>
                <a:cubicBezTo>
                  <a:pt x="12065" y="659553"/>
                  <a:pt x="40005" y="662728"/>
                  <a:pt x="66675" y="658918"/>
                </a:cubicBezTo>
                <a:cubicBezTo>
                  <a:pt x="93345" y="655108"/>
                  <a:pt x="106680" y="645583"/>
                  <a:pt x="133350" y="639868"/>
                </a:cubicBezTo>
                <a:cubicBezTo>
                  <a:pt x="160020" y="634153"/>
                  <a:pt x="173355" y="632248"/>
                  <a:pt x="200025" y="630343"/>
                </a:cubicBezTo>
                <a:cubicBezTo>
                  <a:pt x="226695" y="628438"/>
                  <a:pt x="240030" y="630343"/>
                  <a:pt x="266700" y="630343"/>
                </a:cubicBezTo>
                <a:cubicBezTo>
                  <a:pt x="293370" y="630343"/>
                  <a:pt x="306705" y="630343"/>
                  <a:pt x="333375" y="630343"/>
                </a:cubicBezTo>
                <a:cubicBezTo>
                  <a:pt x="360045" y="630343"/>
                  <a:pt x="373380" y="630343"/>
                  <a:pt x="400050" y="630343"/>
                </a:cubicBezTo>
                <a:cubicBezTo>
                  <a:pt x="426720" y="630343"/>
                  <a:pt x="440055" y="630343"/>
                  <a:pt x="466725" y="630343"/>
                </a:cubicBezTo>
                <a:cubicBezTo>
                  <a:pt x="493395" y="630343"/>
                  <a:pt x="506730" y="628438"/>
                  <a:pt x="533400" y="630343"/>
                </a:cubicBezTo>
                <a:cubicBezTo>
                  <a:pt x="560070" y="632248"/>
                  <a:pt x="575310" y="624628"/>
                  <a:pt x="600075" y="639868"/>
                </a:cubicBezTo>
                <a:cubicBezTo>
                  <a:pt x="624840" y="655108"/>
                  <a:pt x="632460" y="693208"/>
                  <a:pt x="657225" y="706543"/>
                </a:cubicBezTo>
                <a:cubicBezTo>
                  <a:pt x="681990" y="719878"/>
                  <a:pt x="697230" y="716068"/>
                  <a:pt x="723900" y="706543"/>
                </a:cubicBezTo>
                <a:cubicBezTo>
                  <a:pt x="750570" y="697018"/>
                  <a:pt x="763905" y="674158"/>
                  <a:pt x="790575" y="658918"/>
                </a:cubicBezTo>
                <a:cubicBezTo>
                  <a:pt x="817245" y="643678"/>
                  <a:pt x="830580" y="641773"/>
                  <a:pt x="857250" y="630343"/>
                </a:cubicBezTo>
                <a:cubicBezTo>
                  <a:pt x="883920" y="618913"/>
                  <a:pt x="897255" y="617008"/>
                  <a:pt x="923925" y="601768"/>
                </a:cubicBezTo>
                <a:cubicBezTo>
                  <a:pt x="950595" y="586528"/>
                  <a:pt x="963930" y="573193"/>
                  <a:pt x="990600" y="554143"/>
                </a:cubicBezTo>
                <a:cubicBezTo>
                  <a:pt x="1017270" y="535093"/>
                  <a:pt x="1030605" y="523663"/>
                  <a:pt x="1057275" y="506518"/>
                </a:cubicBezTo>
                <a:cubicBezTo>
                  <a:pt x="1083945" y="489373"/>
                  <a:pt x="1102995" y="489373"/>
                  <a:pt x="1123950" y="468418"/>
                </a:cubicBezTo>
                <a:cubicBezTo>
                  <a:pt x="1144905" y="447463"/>
                  <a:pt x="1137285" y="426508"/>
                  <a:pt x="1162050" y="401743"/>
                </a:cubicBezTo>
                <a:cubicBezTo>
                  <a:pt x="1186815" y="376978"/>
                  <a:pt x="1215390" y="357928"/>
                  <a:pt x="1247775" y="344593"/>
                </a:cubicBezTo>
                <a:cubicBezTo>
                  <a:pt x="1280160" y="331258"/>
                  <a:pt x="1295400" y="342688"/>
                  <a:pt x="1323975" y="335068"/>
                </a:cubicBezTo>
                <a:cubicBezTo>
                  <a:pt x="1352550" y="327448"/>
                  <a:pt x="1363980" y="314113"/>
                  <a:pt x="1390650" y="306493"/>
                </a:cubicBezTo>
                <a:cubicBezTo>
                  <a:pt x="1417320" y="298873"/>
                  <a:pt x="1430655" y="300778"/>
                  <a:pt x="1457325" y="296968"/>
                </a:cubicBezTo>
                <a:cubicBezTo>
                  <a:pt x="1483995" y="293158"/>
                  <a:pt x="1497330" y="291253"/>
                  <a:pt x="1524000" y="287443"/>
                </a:cubicBezTo>
                <a:cubicBezTo>
                  <a:pt x="1550670" y="283633"/>
                  <a:pt x="1564005" y="279823"/>
                  <a:pt x="1590675" y="277918"/>
                </a:cubicBezTo>
                <a:cubicBezTo>
                  <a:pt x="1617345" y="276013"/>
                  <a:pt x="1630680" y="277918"/>
                  <a:pt x="1657350" y="277918"/>
                </a:cubicBezTo>
                <a:cubicBezTo>
                  <a:pt x="1684020" y="277918"/>
                  <a:pt x="1697355" y="279823"/>
                  <a:pt x="1724025" y="277918"/>
                </a:cubicBezTo>
                <a:cubicBezTo>
                  <a:pt x="1750695" y="276013"/>
                  <a:pt x="1764030" y="276013"/>
                  <a:pt x="1790700" y="268393"/>
                </a:cubicBezTo>
                <a:cubicBezTo>
                  <a:pt x="1817370" y="260773"/>
                  <a:pt x="1830705" y="249343"/>
                  <a:pt x="1857375" y="239818"/>
                </a:cubicBezTo>
                <a:cubicBezTo>
                  <a:pt x="1884045" y="230293"/>
                  <a:pt x="1897380" y="226483"/>
                  <a:pt x="1924050" y="220768"/>
                </a:cubicBezTo>
                <a:cubicBezTo>
                  <a:pt x="1950720" y="215053"/>
                  <a:pt x="1964055" y="215053"/>
                  <a:pt x="1990725" y="211243"/>
                </a:cubicBezTo>
                <a:cubicBezTo>
                  <a:pt x="2017395" y="207433"/>
                  <a:pt x="2028825" y="209338"/>
                  <a:pt x="2057400" y="201718"/>
                </a:cubicBezTo>
                <a:cubicBezTo>
                  <a:pt x="2085975" y="194098"/>
                  <a:pt x="2105025" y="180763"/>
                  <a:pt x="2133600" y="173143"/>
                </a:cubicBezTo>
                <a:cubicBezTo>
                  <a:pt x="2162175" y="165523"/>
                  <a:pt x="2173605" y="167428"/>
                  <a:pt x="2200275" y="163618"/>
                </a:cubicBezTo>
                <a:cubicBezTo>
                  <a:pt x="2226945" y="159808"/>
                  <a:pt x="2240280" y="161713"/>
                  <a:pt x="2266950" y="154093"/>
                </a:cubicBezTo>
                <a:cubicBezTo>
                  <a:pt x="2293620" y="146473"/>
                  <a:pt x="2306955" y="133138"/>
                  <a:pt x="2333625" y="125518"/>
                </a:cubicBezTo>
                <a:cubicBezTo>
                  <a:pt x="2360295" y="117898"/>
                  <a:pt x="2373630" y="121708"/>
                  <a:pt x="2400300" y="115993"/>
                </a:cubicBezTo>
                <a:cubicBezTo>
                  <a:pt x="2426970" y="110278"/>
                  <a:pt x="2436495" y="100753"/>
                  <a:pt x="2466975" y="96943"/>
                </a:cubicBezTo>
                <a:cubicBezTo>
                  <a:pt x="2497455" y="93133"/>
                  <a:pt x="2522220" y="96943"/>
                  <a:pt x="2552700" y="96943"/>
                </a:cubicBezTo>
                <a:cubicBezTo>
                  <a:pt x="2583180" y="96943"/>
                  <a:pt x="2592705" y="108373"/>
                  <a:pt x="2619375" y="96943"/>
                </a:cubicBezTo>
                <a:cubicBezTo>
                  <a:pt x="2646045" y="85513"/>
                  <a:pt x="2659380" y="56938"/>
                  <a:pt x="2686050" y="39793"/>
                </a:cubicBezTo>
                <a:cubicBezTo>
                  <a:pt x="2712720" y="22648"/>
                  <a:pt x="2724150" y="18838"/>
                  <a:pt x="2752725" y="11218"/>
                </a:cubicBezTo>
                <a:cubicBezTo>
                  <a:pt x="2781300" y="3598"/>
                  <a:pt x="2800350" y="3598"/>
                  <a:pt x="2828925" y="1693"/>
                </a:cubicBezTo>
                <a:cubicBezTo>
                  <a:pt x="2857500" y="-212"/>
                  <a:pt x="2868930" y="1693"/>
                  <a:pt x="2895600" y="1693"/>
                </a:cubicBezTo>
                <a:cubicBezTo>
                  <a:pt x="2922270" y="1693"/>
                  <a:pt x="2935605" y="1693"/>
                  <a:pt x="2962275" y="1693"/>
                </a:cubicBezTo>
                <a:cubicBezTo>
                  <a:pt x="2988945" y="1693"/>
                  <a:pt x="3000375" y="-2117"/>
                  <a:pt x="3028950" y="1693"/>
                </a:cubicBezTo>
                <a:cubicBezTo>
                  <a:pt x="3057525" y="5503"/>
                  <a:pt x="3088005" y="1693"/>
                  <a:pt x="3105150" y="20743"/>
                </a:cubicBezTo>
                <a:cubicBezTo>
                  <a:pt x="3122295" y="39793"/>
                  <a:pt x="3112770" y="66463"/>
                  <a:pt x="3114675" y="96943"/>
                </a:cubicBezTo>
                <a:cubicBezTo>
                  <a:pt x="3116580" y="127423"/>
                  <a:pt x="3116580" y="142663"/>
                  <a:pt x="3114675" y="173143"/>
                </a:cubicBezTo>
                <a:cubicBezTo>
                  <a:pt x="3112770" y="203623"/>
                  <a:pt x="3101340" y="218863"/>
                  <a:pt x="3105150" y="249343"/>
                </a:cubicBezTo>
                <a:cubicBezTo>
                  <a:pt x="3108960" y="279823"/>
                  <a:pt x="3114675" y="312208"/>
                  <a:pt x="3133725" y="325543"/>
                </a:cubicBezTo>
                <a:cubicBezTo>
                  <a:pt x="3152775" y="338878"/>
                  <a:pt x="3173730" y="314113"/>
                  <a:pt x="3200400" y="316018"/>
                </a:cubicBezTo>
                <a:cubicBezTo>
                  <a:pt x="3227070" y="317923"/>
                  <a:pt x="3240405" y="323638"/>
                  <a:pt x="3267075" y="335068"/>
                </a:cubicBezTo>
                <a:cubicBezTo>
                  <a:pt x="3293745" y="346498"/>
                  <a:pt x="3307080" y="352213"/>
                  <a:pt x="3333750" y="373168"/>
                </a:cubicBezTo>
                <a:cubicBezTo>
                  <a:pt x="3360420" y="394123"/>
                  <a:pt x="3373755" y="416983"/>
                  <a:pt x="3400425" y="439843"/>
                </a:cubicBezTo>
                <a:cubicBezTo>
                  <a:pt x="3427095" y="462703"/>
                  <a:pt x="3440430" y="468418"/>
                  <a:pt x="3467100" y="487468"/>
                </a:cubicBezTo>
                <a:cubicBezTo>
                  <a:pt x="3493770" y="506518"/>
                  <a:pt x="3521710" y="526203"/>
                  <a:pt x="3533775" y="535093"/>
                </a:cubicBezTo>
              </a:path>
            </a:pathLst>
          </a:cu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8458835" y="4605655"/>
            <a:ext cx="467360" cy="402590"/>
          </a:xfrm>
          <a:custGeom>
            <a:avLst/>
            <a:gdLst>
              <a:gd name="connisteX0" fmla="*/ 0 w 238125"/>
              <a:gd name="connsiteY0" fmla="*/ 134196 h 134196"/>
              <a:gd name="connisteX1" fmla="*/ 28575 w 238125"/>
              <a:gd name="connsiteY1" fmla="*/ 57996 h 134196"/>
              <a:gd name="connisteX2" fmla="*/ 95250 w 238125"/>
              <a:gd name="connsiteY2" fmla="*/ 10371 h 134196"/>
              <a:gd name="connisteX3" fmla="*/ 161925 w 238125"/>
              <a:gd name="connsiteY3" fmla="*/ 846 h 134196"/>
              <a:gd name="connisteX4" fmla="*/ 238125 w 238125"/>
              <a:gd name="connsiteY4" fmla="*/ 846 h 134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38125" h="134197">
                <a:moveTo>
                  <a:pt x="0" y="134197"/>
                </a:moveTo>
                <a:cubicBezTo>
                  <a:pt x="4445" y="119592"/>
                  <a:pt x="9525" y="82762"/>
                  <a:pt x="28575" y="57997"/>
                </a:cubicBezTo>
                <a:cubicBezTo>
                  <a:pt x="47625" y="33232"/>
                  <a:pt x="68580" y="21802"/>
                  <a:pt x="95250" y="10372"/>
                </a:cubicBezTo>
                <a:cubicBezTo>
                  <a:pt x="121920" y="-1058"/>
                  <a:pt x="133350" y="2752"/>
                  <a:pt x="161925" y="847"/>
                </a:cubicBezTo>
                <a:cubicBezTo>
                  <a:pt x="190500" y="-1058"/>
                  <a:pt x="224155" y="847"/>
                  <a:pt x="238125" y="847"/>
                </a:cubicBezTo>
              </a:path>
            </a:pathLst>
          </a:cu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9478645" y="3933825"/>
            <a:ext cx="914400" cy="213360"/>
          </a:xfrm>
          <a:custGeom>
            <a:avLst/>
            <a:gdLst>
              <a:gd name="connisteX0" fmla="*/ 0 w 914400"/>
              <a:gd name="connsiteY0" fmla="*/ 89331 h 213156"/>
              <a:gd name="connisteX1" fmla="*/ 161925 w 914400"/>
              <a:gd name="connsiteY1" fmla="*/ 89331 h 213156"/>
              <a:gd name="connisteX2" fmla="*/ 228600 w 914400"/>
              <a:gd name="connsiteY2" fmla="*/ 79806 h 213156"/>
              <a:gd name="connisteX3" fmla="*/ 295275 w 914400"/>
              <a:gd name="connsiteY3" fmla="*/ 51231 h 213156"/>
              <a:gd name="connisteX4" fmla="*/ 361950 w 914400"/>
              <a:gd name="connsiteY4" fmla="*/ 32181 h 213156"/>
              <a:gd name="connisteX5" fmla="*/ 447675 w 914400"/>
              <a:gd name="connsiteY5" fmla="*/ 3606 h 213156"/>
              <a:gd name="connisteX6" fmla="*/ 514350 w 914400"/>
              <a:gd name="connsiteY6" fmla="*/ 3606 h 213156"/>
              <a:gd name="connisteX7" fmla="*/ 581025 w 914400"/>
              <a:gd name="connsiteY7" fmla="*/ 22656 h 213156"/>
              <a:gd name="connisteX8" fmla="*/ 647700 w 914400"/>
              <a:gd name="connsiteY8" fmla="*/ 32181 h 213156"/>
              <a:gd name="connisteX9" fmla="*/ 714375 w 914400"/>
              <a:gd name="connsiteY9" fmla="*/ 70281 h 213156"/>
              <a:gd name="connisteX10" fmla="*/ 781050 w 914400"/>
              <a:gd name="connsiteY10" fmla="*/ 108381 h 213156"/>
              <a:gd name="connisteX11" fmla="*/ 847725 w 914400"/>
              <a:gd name="connsiteY11" fmla="*/ 165531 h 213156"/>
              <a:gd name="connisteX12" fmla="*/ 914400 w 914400"/>
              <a:gd name="connsiteY12" fmla="*/ 213156 h 21315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914400" h="213157">
                <a:moveTo>
                  <a:pt x="0" y="89332"/>
                </a:moveTo>
                <a:cubicBezTo>
                  <a:pt x="31115" y="89332"/>
                  <a:pt x="116205" y="91237"/>
                  <a:pt x="161925" y="89332"/>
                </a:cubicBezTo>
                <a:cubicBezTo>
                  <a:pt x="207645" y="87427"/>
                  <a:pt x="201930" y="87427"/>
                  <a:pt x="228600" y="79807"/>
                </a:cubicBezTo>
                <a:cubicBezTo>
                  <a:pt x="255270" y="72187"/>
                  <a:pt x="268605" y="60757"/>
                  <a:pt x="295275" y="51232"/>
                </a:cubicBezTo>
                <a:cubicBezTo>
                  <a:pt x="321945" y="41707"/>
                  <a:pt x="331470" y="41707"/>
                  <a:pt x="361950" y="32182"/>
                </a:cubicBezTo>
                <a:cubicBezTo>
                  <a:pt x="392430" y="22657"/>
                  <a:pt x="417195" y="9322"/>
                  <a:pt x="447675" y="3607"/>
                </a:cubicBezTo>
                <a:cubicBezTo>
                  <a:pt x="478155" y="-2108"/>
                  <a:pt x="487680" y="-203"/>
                  <a:pt x="514350" y="3607"/>
                </a:cubicBezTo>
                <a:cubicBezTo>
                  <a:pt x="541020" y="7417"/>
                  <a:pt x="554355" y="16942"/>
                  <a:pt x="581025" y="22657"/>
                </a:cubicBezTo>
                <a:cubicBezTo>
                  <a:pt x="607695" y="28372"/>
                  <a:pt x="621030" y="22657"/>
                  <a:pt x="647700" y="32182"/>
                </a:cubicBezTo>
                <a:cubicBezTo>
                  <a:pt x="674370" y="41707"/>
                  <a:pt x="687705" y="55042"/>
                  <a:pt x="714375" y="70282"/>
                </a:cubicBezTo>
                <a:cubicBezTo>
                  <a:pt x="741045" y="85522"/>
                  <a:pt x="754380" y="89332"/>
                  <a:pt x="781050" y="108382"/>
                </a:cubicBezTo>
                <a:cubicBezTo>
                  <a:pt x="807720" y="127432"/>
                  <a:pt x="821055" y="144577"/>
                  <a:pt x="847725" y="165532"/>
                </a:cubicBezTo>
                <a:cubicBezTo>
                  <a:pt x="874395" y="186487"/>
                  <a:pt x="902335" y="204902"/>
                  <a:pt x="914400" y="213157"/>
                </a:cubicBezTo>
              </a:path>
            </a:pathLst>
          </a:cu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71475" y="575310"/>
            <a:ext cx="5457825" cy="17614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sz="4400" b="1" dirty="0">
                <a:latin typeface="方正大标宋_GBK" panose="02000000000000000000" charset="-122"/>
                <a:ea typeface="方正大标宋_GBK" panose="02000000000000000000" charset="-122"/>
                <a:cs typeface="楷体" panose="02010609060101010101" pitchFamily="49" charset="-122"/>
                <a:sym typeface="+mn-ea"/>
              </a:rPr>
              <a:t>战国</a:t>
            </a:r>
            <a:endParaRPr lang="zh-CN" sz="4400" b="1" dirty="0">
              <a:latin typeface="方正大标宋_GBK" panose="02000000000000000000" charset="-122"/>
              <a:ea typeface="方正大标宋_GBK" panose="02000000000000000000" charset="-122"/>
              <a:cs typeface="楷体" panose="02010609060101010101" pitchFamily="49" charset="-122"/>
              <a:sym typeface="+mn-ea"/>
            </a:endParaRPr>
          </a:p>
          <a:p>
            <a:pPr algn="ctr"/>
            <a:r>
              <a:rPr lang="zh-CN" sz="4000" dirty="0">
                <a:latin typeface="方正大标宋_GBK" panose="02000000000000000000" charset="-122"/>
                <a:ea typeface="方正大标宋_GBK" panose="02000000000000000000" charset="-122"/>
                <a:cs typeface="楷体" panose="02010609060101010101" pitchFamily="49" charset="-122"/>
                <a:sym typeface="+mn-ea"/>
              </a:rPr>
              <a:t>礼乐征伐自</a:t>
            </a:r>
            <a:r>
              <a:rPr lang="zh-CN" sz="4000" dirty="0">
                <a:solidFill>
                  <a:srgbClr val="FF0000"/>
                </a:solidFill>
                <a:latin typeface="方正大标宋_GBK" panose="02000000000000000000" charset="-122"/>
                <a:ea typeface="方正大标宋_GBK" panose="02000000000000000000" charset="-122"/>
                <a:cs typeface="楷体" panose="02010609060101010101" pitchFamily="49" charset="-122"/>
                <a:sym typeface="+mn-ea"/>
              </a:rPr>
              <a:t>大夫</a:t>
            </a:r>
            <a:r>
              <a:rPr lang="zh-CN" sz="4000" dirty="0">
                <a:latin typeface="方正大标宋_GBK" panose="02000000000000000000" charset="-122"/>
                <a:ea typeface="方正大标宋_GBK" panose="02000000000000000000" charset="-122"/>
                <a:cs typeface="楷体" panose="02010609060101010101" pitchFamily="49" charset="-122"/>
                <a:sym typeface="+mn-ea"/>
              </a:rPr>
              <a:t>出</a:t>
            </a:r>
            <a:endParaRPr lang="zh-CN" sz="4000" dirty="0">
              <a:latin typeface="方正大标宋_GBK" panose="02000000000000000000" charset="-122"/>
              <a:ea typeface="方正大标宋_GBK" panose="02000000000000000000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171450" y="3461385"/>
            <a:ext cx="6086475" cy="2555240"/>
          </a:xfrm>
          <a:prstGeom prst="rightArrow">
            <a:avLst>
              <a:gd name="adj1" fmla="val 56823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三家分晋和田氏代齐标志着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礼崩乐坏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达到一个新的烈度，</a:t>
            </a:r>
            <a:r>
              <a:rPr lang="zh-CN" altLang="en-US" sz="2800" b="1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周朝传统的统治秩序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完全</a:t>
            </a:r>
            <a:r>
              <a:rPr lang="zh-CN" altLang="en-US" sz="2800" b="1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被破坏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7" grpId="0" animBg="1"/>
      <p:bldP spid="49" grpId="0" animBg="1"/>
      <p:bldP spid="57" grpId="0" animBg="1"/>
      <p:bldP spid="58" grpId="0" animBg="1"/>
      <p:bldP spid="59" grpId="0" animBg="1"/>
      <p:bldP spid="60" grpId="1" animBg="1"/>
      <p:bldP spid="61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575" y="842645"/>
            <a:ext cx="7863840" cy="1767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5850"/>
          <a:stretch>
            <a:fillRect/>
          </a:stretch>
        </p:blipFill>
        <p:spPr>
          <a:xfrm>
            <a:off x="7230745" y="675005"/>
            <a:ext cx="2755265" cy="210375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1666"/>
          <a:stretch>
            <a:fillRect/>
          </a:stretch>
        </p:blipFill>
        <p:spPr>
          <a:xfrm>
            <a:off x="9392285" y="591820"/>
            <a:ext cx="2498090" cy="215709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5" name="文本框 4"/>
          <p:cNvSpPr txBox="1"/>
          <p:nvPr/>
        </p:nvSpPr>
        <p:spPr>
          <a:xfrm>
            <a:off x="6809740" y="3128645"/>
            <a:ext cx="5171440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sz="3600" b="1">
                <a:solidFill>
                  <a:schemeClr val="tx1"/>
                </a:solidFill>
                <a:latin typeface="方正大标宋_GBK" panose="02000000000000000000" charset="-122"/>
                <a:ea typeface="方正大标宋_GBK" panose="02000000000000000000" charset="-122"/>
                <a:sym typeface="+mn-ea"/>
              </a:rPr>
              <a:t>西周旧统治秩序的崩溃</a:t>
            </a:r>
            <a:endParaRPr lang="zh-CN" sz="3600" b="1">
              <a:solidFill>
                <a:schemeClr val="tx1"/>
              </a:solidFill>
              <a:latin typeface="方正大标宋_GBK" panose="02000000000000000000" charset="-122"/>
              <a:ea typeface="方正大标宋_GBK" panose="02000000000000000000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9940" y="4022725"/>
            <a:ext cx="22529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sz="3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分封制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→ 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宗法制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→ 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礼乐制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→ 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10065" y="4022725"/>
            <a:ext cx="220091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群雄割据</a:t>
            </a:r>
            <a:endParaRPr lang="zh-CN" altLang="en-US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阶级变动</a:t>
            </a:r>
            <a:endParaRPr lang="zh-CN" altLang="en-US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礼崩乐坏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（一）</a:t>
            </a:r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列国纷争</a:t>
            </a:r>
            <a:endParaRPr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495" y="2903855"/>
            <a:ext cx="6333490" cy="344551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06780" y="6349365"/>
            <a:ext cx="6320155" cy="308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——</a:t>
            </a:r>
            <a:r>
              <a:rPr lang="zh-CN" altLang="en-US" sz="16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</a:rPr>
              <a:t>整理自《中国历史纪年表》《春秋大事表列国爵姓及存灭表撰异》</a:t>
            </a:r>
            <a:endParaRPr lang="zh-CN" altLang="en-US" sz="16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236855" y="790575"/>
            <a:ext cx="8057515" cy="769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中国有礼仪之大，故称夏；有服章之美，谓之华。</a:t>
            </a:r>
            <a:endParaRPr lang="zh-CN" altLang="en-US" sz="28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lvl="0" algn="r">
              <a:buClrTx/>
              <a:buSzTx/>
              <a:buFontTx/>
            </a:pPr>
            <a:r>
              <a:rPr lang="zh-CN" altLang="en-US" sz="16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——[唐]孔颖达《春秋左传正义》</a:t>
            </a:r>
            <a:endParaRPr lang="zh-CN" altLang="en-US" sz="16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rcRect l="1109" t="1088" r="829" b="1251"/>
          <a:stretch>
            <a:fillRect/>
          </a:stretch>
        </p:blipFill>
        <p:spPr>
          <a:xfrm>
            <a:off x="6156325" y="1755775"/>
            <a:ext cx="5477510" cy="4406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819" t="2391" r="4747" b="7767"/>
          <a:stretch>
            <a:fillRect/>
          </a:stretch>
        </p:blipFill>
        <p:spPr>
          <a:xfrm>
            <a:off x="290195" y="1760220"/>
            <a:ext cx="5709920" cy="4405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矩形 23"/>
          <p:cNvSpPr/>
          <p:nvPr/>
        </p:nvSpPr>
        <p:spPr>
          <a:xfrm>
            <a:off x="2410460" y="2535555"/>
            <a:ext cx="1299210" cy="6826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buSzTx/>
              <a:buFontTx/>
            </a:pPr>
            <a:r>
              <a:rPr lang="zh-CN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北狄</a:t>
            </a:r>
            <a:endParaRPr lang="zh-CN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6885" y="3622040"/>
            <a:ext cx="1299210" cy="6826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buSzTx/>
              <a:buFontTx/>
            </a:pPr>
            <a:r>
              <a:rPr lang="zh-CN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西戎</a:t>
            </a:r>
            <a:endParaRPr lang="zh-CN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09110" y="3622040"/>
            <a:ext cx="1299210" cy="6826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buSzTx/>
              <a:buFontTx/>
            </a:pPr>
            <a:r>
              <a:rPr lang="zh-CN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东夷</a:t>
            </a:r>
            <a:endParaRPr lang="zh-CN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10460" y="5034915"/>
            <a:ext cx="1299210" cy="6826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buSzTx/>
              <a:buFontTx/>
            </a:pPr>
            <a:r>
              <a:rPr lang="zh-CN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南蛮</a:t>
            </a:r>
            <a:endParaRPr lang="zh-CN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861820" y="3256280"/>
            <a:ext cx="2365375" cy="167259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/>
                </a:solidFill>
              </a:rPr>
              <a:t>中原各国自称华夏</a:t>
            </a:r>
            <a:endParaRPr lang="zh-CN" altLang="en-US" sz="3200" b="1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155690" y="6204585"/>
            <a:ext cx="547751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fontAlgn="auto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spc="150">
                <a:uFillTx/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战国形势图</a:t>
            </a:r>
            <a:endParaRPr lang="zh-CN" altLang="en-US" sz="2400" b="1" spc="150">
              <a:uFillTx/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290195" y="6165850"/>
            <a:ext cx="5709285" cy="4959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 fontAlgn="auto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spc="150">
                <a:uFillTx/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春秋形势图</a:t>
            </a:r>
            <a:endParaRPr lang="zh-CN" altLang="en-US" sz="2400" b="1" spc="150">
              <a:uFillTx/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797675" y="2017395"/>
            <a:ext cx="3972560" cy="3891915"/>
          </a:xfrm>
          <a:prstGeom prst="ellipse">
            <a:avLst/>
          </a:prstGeom>
          <a:solidFill>
            <a:srgbClr val="FF000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华夏认同观念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小标宋简体" panose="02000000000000000000" charset="-122"/>
                <a:ea typeface="方正小标宋简体" panose="02000000000000000000" charset="-122"/>
                <a:sym typeface="+mn-ea"/>
              </a:rPr>
              <a:t>不断加强</a:t>
            </a:r>
            <a:endParaRPr lang="en-US" altLang="zh-CN" sz="4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小标宋简体" panose="02000000000000000000" charset="-122"/>
              <a:ea typeface="方正小标宋简体" panose="02000000000000000000" charset="-122"/>
              <a:sym typeface="+mn-ea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290195" y="2795270"/>
            <a:ext cx="5864860" cy="1266825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schemeClr val="tx1"/>
                </a:solidFill>
                <a:latin typeface="方正大标宋_GBK" panose="02000000000000000000" charset="-122"/>
                <a:ea typeface="方正大标宋_GBK" panose="02000000000000000000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3200" b="1">
                <a:solidFill>
                  <a:schemeClr val="tx1"/>
                </a:solidFill>
                <a:latin typeface="方正大标宋_GBK" panose="02000000000000000000" charset="-122"/>
                <a:ea typeface="方正大标宋_GBK" panose="02000000000000000000" charset="-122"/>
                <a:cs typeface="微软雅黑" panose="020B0503020204020204" charset="-122"/>
                <a:sym typeface="+mn-ea"/>
              </a:rPr>
              <a:t>戎狄蛮夷逐渐融入华夏民族</a:t>
            </a:r>
            <a:endParaRPr lang="zh-CN" altLang="en-US" sz="3200" b="1">
              <a:solidFill>
                <a:schemeClr val="tx1"/>
              </a:solidFill>
              <a:latin typeface="方正大标宋_GBK" panose="02000000000000000000" charset="-122"/>
              <a:ea typeface="方正大标宋_GBK" panose="02000000000000000000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290195" y="4288155"/>
            <a:ext cx="5864225" cy="1266825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schemeClr val="tx1"/>
                </a:solidFill>
                <a:latin typeface="方正大标宋_GBK" panose="02000000000000000000" charset="-122"/>
                <a:ea typeface="方正大标宋_GBK" panose="02000000000000000000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3200" b="1">
                <a:solidFill>
                  <a:schemeClr val="tx1"/>
                </a:solidFill>
                <a:latin typeface="方正大标宋_GBK" panose="02000000000000000000" charset="-122"/>
                <a:ea typeface="方正大标宋_GBK" panose="02000000000000000000" charset="-122"/>
                <a:cs typeface="微软雅黑" panose="020B0503020204020204" charset="-122"/>
                <a:sym typeface="+mn-ea"/>
              </a:rPr>
              <a:t>秦楚两国融入中原文化圈</a:t>
            </a:r>
            <a:endParaRPr lang="zh-CN" altLang="en-US" sz="3200" b="1">
              <a:solidFill>
                <a:schemeClr val="tx1"/>
              </a:solidFill>
              <a:latin typeface="方正大标宋_GBK" panose="02000000000000000000" charset="-122"/>
              <a:ea typeface="方正大标宋_GBK" panose="02000000000000000000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290195" y="1303020"/>
            <a:ext cx="5866130" cy="1266825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schemeClr val="tx1"/>
                </a:solidFill>
                <a:latin typeface="方正大标宋_GBK" panose="02000000000000000000" charset="-122"/>
                <a:ea typeface="方正大标宋_GBK" panose="02000000000000000000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3200" b="1">
                <a:solidFill>
                  <a:schemeClr val="tx1"/>
                </a:solidFill>
                <a:latin typeface="方正大标宋_GBK" panose="02000000000000000000" charset="-122"/>
                <a:ea typeface="方正大标宋_GBK" panose="02000000000000000000" charset="-122"/>
                <a:cs typeface="微软雅黑" panose="020B0503020204020204" charset="-122"/>
                <a:sym typeface="+mn-ea"/>
              </a:rPr>
              <a:t>诸侯国数量减少、局部统一</a:t>
            </a:r>
            <a:endParaRPr lang="zh-CN" altLang="en-US" sz="3200" b="1">
              <a:solidFill>
                <a:schemeClr val="tx1"/>
              </a:solidFill>
              <a:latin typeface="方正大标宋_GBK" panose="02000000000000000000" charset="-122"/>
              <a:ea typeface="方正大标宋_GBK" panose="02000000000000000000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348345" y="715645"/>
            <a:ext cx="3594735" cy="778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4400" b="1" dirty="0">
                <a:latin typeface="方正清楷 简" panose="02000500000000000000" charset="-122"/>
                <a:ea typeface="方正清楷 简" panose="02000500000000000000" charset="-122"/>
                <a:cs typeface="宋体" panose="02010600030101010101" pitchFamily="2" charset="-122"/>
                <a:sym typeface="+mn-ea"/>
              </a:rPr>
              <a:t>各族同源共祖</a:t>
            </a:r>
            <a:endParaRPr lang="zh-CN" altLang="en-US" sz="4400" b="1" dirty="0">
              <a:latin typeface="方正清楷 简" panose="02000500000000000000" charset="-122"/>
              <a:ea typeface="方正清楷 简" panose="02000500000000000000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4400" b="1" dirty="0">
              <a:latin typeface="方正清楷 简" panose="02000500000000000000" charset="-122"/>
              <a:ea typeface="方正清楷 简" panose="02000500000000000000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636885" y="3827145"/>
            <a:ext cx="1383030" cy="2882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作用：</a:t>
            </a:r>
            <a:endParaRPr 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华夏族</a:t>
            </a: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更稳定</a:t>
            </a: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更广泛；</a:t>
            </a: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经济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↑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文化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↑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（二）</a:t>
            </a:r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华夏认同</a:t>
            </a:r>
            <a:endParaRPr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339455" y="11430"/>
            <a:ext cx="3852545" cy="18148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华夏文明的先进性：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生产力先进</a:t>
            </a:r>
            <a:r>
              <a:rPr lang="en-US" altLang="zh-CN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</a:t>
            </a:r>
            <a:r>
              <a:rPr lang="zh-CN" altLang="en-US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农耕文明</a:t>
            </a:r>
            <a:r>
              <a:rPr lang="en-US" altLang="zh-CN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  <a:r>
              <a:rPr lang="zh-CN" altLang="en-US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；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文化优越</a:t>
            </a:r>
            <a:r>
              <a:rPr lang="en-US" altLang="zh-CN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</a:t>
            </a:r>
            <a:r>
              <a:rPr lang="zh-CN" altLang="en-US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礼乐</a:t>
            </a:r>
            <a:r>
              <a:rPr lang="en-US" altLang="zh-CN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  <a:r>
              <a:rPr lang="zh-CN" altLang="en-US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；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制度优势</a:t>
            </a:r>
            <a:r>
              <a:rPr lang="en-US" altLang="zh-CN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</a:t>
            </a:r>
            <a:r>
              <a:rPr lang="zh-CN" altLang="en-US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分封、宗法制</a:t>
            </a:r>
            <a:r>
              <a:rPr lang="en-US" altLang="zh-CN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  <a:endParaRPr lang="en-US" altLang="zh-CN" sz="28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24" grpId="0" animBg="1"/>
      <p:bldP spid="25" grpId="0" animBg="1"/>
      <p:bldP spid="26" grpId="0" animBg="1"/>
      <p:bldP spid="27" grpId="0" animBg="1"/>
      <p:bldP spid="28" grpId="0" animBg="1"/>
      <p:bldP spid="33" grpId="0"/>
      <p:bldP spid="36" grpId="0" animBg="1"/>
      <p:bldP spid="39" grpId="0" animBg="1"/>
      <p:bldP spid="40" grpId="0" animBg="1"/>
      <p:bldP spid="41" grpId="0" animBg="1"/>
      <p:bldP spid="44" grpId="0"/>
      <p:bldP spid="45" grpId="0" animBg="1"/>
      <p:bldP spid="46" grpId="0" bldLvl="0" animBg="1"/>
      <p:bldP spid="46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2935" y="2714625"/>
            <a:ext cx="11148695" cy="2410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sz="4000" b="1">
                <a:latin typeface="+mj-ea"/>
                <a:ea typeface="+mj-ea"/>
                <a:cs typeface="方正清楷 简" panose="02000500000000000000" charset="-122"/>
              </a:rPr>
              <a:t>二、</a:t>
            </a:r>
            <a:r>
              <a:rPr lang="zh-CN" altLang="en-US" sz="4000" b="1"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经济发展与变法运动</a:t>
            </a:r>
            <a:endParaRPr lang="zh-CN" altLang="en-US" sz="4000" b="1">
              <a:latin typeface="方正清楷 简" panose="02000500000000000000" charset="-122"/>
              <a:ea typeface="方正清楷 简" panose="02000500000000000000" charset="-122"/>
              <a:cs typeface="方正清楷 简" panose="0200050000000000000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00325" y="1516380"/>
            <a:ext cx="7195820" cy="718185"/>
            <a:chOff x="4863" y="639"/>
            <a:chExt cx="9936" cy="1355"/>
          </a:xfrm>
        </p:grpSpPr>
        <p:sp>
          <p:nvSpPr>
            <p:cNvPr id="8" name="对角圆角矩形 7"/>
            <p:cNvSpPr/>
            <p:nvPr/>
          </p:nvSpPr>
          <p:spPr>
            <a:xfrm>
              <a:off x="4863" y="639"/>
              <a:ext cx="9936" cy="1355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50000">
                  <a:srgbClr val="EAEAE5"/>
                </a:gs>
                <a:gs pos="0">
                  <a:srgbClr val="F1F1EE"/>
                </a:gs>
                <a:gs pos="100000">
                  <a:srgbClr val="E3E2DC"/>
                </a:gs>
              </a:gsLst>
              <a:lin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rmAutofit/>
            </a:bodyPr>
            <a:lstStyle/>
            <a:p>
              <a:pPr lvl="0" algn="dist">
                <a:buClrTx/>
                <a:buSzTx/>
                <a:buFontTx/>
              </a:pPr>
              <a:endParaRPr lang="zh-CN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隶书" panose="02010509060101010101" charset="-122"/>
                <a:cs typeface="隶书" panose="02010509060101010101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64" y="760"/>
              <a:ext cx="9164" cy="1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zh-CN" sz="3600" b="1">
                  <a:solidFill>
                    <a:schemeClr val="tx1"/>
                  </a:solidFill>
                  <a:latin typeface="方正小标宋简体" panose="02000000000000000000" charset="-122"/>
                  <a:ea typeface="方正小标宋简体" panose="02000000000000000000" charset="-122"/>
                  <a:cs typeface="方正小标宋简体" panose="02000000000000000000" charset="-122"/>
                  <a:sym typeface="+mn-ea"/>
                </a:rPr>
                <a:t>第2课  诸国纷争与变法运动</a:t>
              </a:r>
              <a:endParaRPr lang="zh-CN" sz="3600" b="1"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（一）</a:t>
            </a:r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经济发展</a:t>
            </a:r>
            <a:endParaRPr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74010" y="5299075"/>
            <a:ext cx="6598920" cy="8197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buClrTx/>
              <a:buSzTx/>
              <a:buFontTx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经济和军事实力决定地位高低</a:t>
            </a:r>
            <a:endParaRPr lang="zh-CN" sz="3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1635" y="723265"/>
            <a:ext cx="114103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zh-CN" sz="36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思考：</a:t>
            </a:r>
            <a:r>
              <a:rPr lang="zh-CN" sz="3600">
                <a:highlight>
                  <a:srgbClr val="FFFF00"/>
                </a:highlight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春秋战国</a:t>
            </a:r>
            <a:r>
              <a:rPr lang="zh-CN" sz="36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，各诸侯在生死淘汰赛中的核心竞争力是什么？</a:t>
            </a:r>
            <a:endParaRPr lang="zh-CN" altLang="en-US" sz="360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rcRect l="14942" r="12427" b="9003"/>
          <a:stretch>
            <a:fillRect/>
          </a:stretch>
        </p:blipFill>
        <p:spPr>
          <a:xfrm>
            <a:off x="221615" y="2399665"/>
            <a:ext cx="2709545" cy="2421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490470" y="2308860"/>
            <a:ext cx="6967855" cy="2329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Tx/>
              <a:buSzTx/>
              <a:buFontTx/>
            </a:pPr>
            <a:r>
              <a:rPr lang="zh-CN" altLang="en-US" sz="4800">
                <a:solidFill>
                  <a:srgbClr val="580000"/>
                </a:solidFill>
                <a:latin typeface="方正大标宋_GBK" panose="02000000000000000000" charset="-122"/>
                <a:ea typeface="方正大标宋_GBK" panose="02000000000000000000" charset="-122"/>
                <a:sym typeface="+mn-ea"/>
              </a:rPr>
              <a:t>社会变革的催化剂</a:t>
            </a:r>
            <a:endParaRPr lang="zh-CN" altLang="en-US" sz="6000">
              <a:solidFill>
                <a:srgbClr val="C00000"/>
              </a:solidFill>
              <a:latin typeface="方正全福体" panose="02000500000000000000" charset="-122"/>
              <a:ea typeface="方正全福体" panose="02000500000000000000" charset="-122"/>
            </a:endParaRPr>
          </a:p>
          <a:p>
            <a:pPr algn="ctr"/>
            <a:r>
              <a:rPr lang="zh-CN" altLang="en-US" sz="11500">
                <a:solidFill>
                  <a:srgbClr val="C00000"/>
                </a:solidFill>
                <a:latin typeface="方正全福体" panose="02000500000000000000" charset="-122"/>
                <a:ea typeface="方正全福体" panose="02000500000000000000" charset="-122"/>
              </a:rPr>
              <a:t>铁器</a:t>
            </a:r>
            <a:r>
              <a:rPr lang="zh-CN" altLang="en-US" sz="8000">
                <a:solidFill>
                  <a:srgbClr val="C00000"/>
                </a:solidFill>
                <a:latin typeface="方正全福体" panose="02000500000000000000" charset="-122"/>
                <a:ea typeface="方正全福体" panose="02000500000000000000" charset="-122"/>
              </a:rPr>
              <a:t>时代</a:t>
            </a:r>
            <a:r>
              <a:rPr lang="zh-CN" altLang="en-US" sz="6600">
                <a:solidFill>
                  <a:srgbClr val="580000"/>
                </a:solidFill>
                <a:latin typeface="方正大标宋_GBK" panose="02000000000000000000" charset="-122"/>
                <a:ea typeface="方正大标宋_GBK" panose="02000000000000000000" charset="-122"/>
              </a:rPr>
              <a:t>来临</a:t>
            </a:r>
            <a:endParaRPr lang="zh-CN" altLang="en-US" sz="6600">
              <a:solidFill>
                <a:srgbClr val="580000"/>
              </a:solidFill>
              <a:latin typeface="方正大标宋_GBK" panose="02000000000000000000" charset="-122"/>
              <a:ea typeface="方正大标宋_GBK" panose="020000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1615" y="4820920"/>
            <a:ext cx="2710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战国时期出土铁犁</a:t>
            </a:r>
            <a:endParaRPr lang="zh-CN" altLang="en-US" sz="24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48775" y="4394200"/>
            <a:ext cx="2710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战国时期燕国铁剑</a:t>
            </a:r>
            <a:endParaRPr lang="zh-CN" altLang="en-US" sz="24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4"/>
          <a:srcRect b="8158"/>
          <a:stretch>
            <a:fillRect/>
          </a:stretch>
        </p:blipFill>
        <p:spPr>
          <a:xfrm>
            <a:off x="9248775" y="2399665"/>
            <a:ext cx="2762250" cy="1994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4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46685" y="512445"/>
            <a:ext cx="12346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农业：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生产工具进步：</a:t>
            </a:r>
            <a:r>
              <a:rPr lang="zh-CN" altLang="en-US" sz="2800" b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铁犁牛耕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推广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（一）</a:t>
            </a:r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经济发展</a:t>
            </a:r>
            <a:endParaRPr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2033270"/>
            <a:ext cx="2244725" cy="1778000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5"/>
            </p:custDataLst>
          </p:nvPr>
        </p:nvSpPr>
        <p:spPr>
          <a:xfrm>
            <a:off x="6955790" y="3858895"/>
            <a:ext cx="1744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春秋牛尊</a:t>
            </a:r>
            <a:endParaRPr lang="zh-CN" altLang="en-US" sz="24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85"/>
          <a:stretch>
            <a:fillRect/>
          </a:stretch>
        </p:blipFill>
        <p:spPr>
          <a:xfrm>
            <a:off x="4290060" y="1946910"/>
            <a:ext cx="2478405" cy="193103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8"/>
            </p:custDataLst>
          </p:nvPr>
        </p:nvSpPr>
        <p:spPr>
          <a:xfrm>
            <a:off x="4209415" y="3858895"/>
            <a:ext cx="25755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战国铁农具</a:t>
            </a:r>
            <a:endParaRPr lang="zh-CN" altLang="en-US" sz="24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pic>
        <p:nvPicPr>
          <p:cNvPr id="41" name="图片 40" descr="C:/Users/ADMINI~1/AppData/Local/Temp/kaimatting/20200821165909/output_aiMatting_20200821170118.pngoutput_aiMatting_202008211701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clrChange>
              <a:clrFrom>
                <a:srgbClr val="F7F2F6">
                  <a:alpha val="100000"/>
                </a:srgbClr>
              </a:clrFrom>
              <a:clrTo>
                <a:srgbClr val="F7F2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60" y="1539875"/>
            <a:ext cx="3500120" cy="2195195"/>
          </a:xfrm>
          <a:prstGeom prst="rect">
            <a:avLst/>
          </a:prstGeom>
        </p:spPr>
      </p:pic>
      <p:sp>
        <p:nvSpPr>
          <p:cNvPr id="42" name="文本框 41"/>
          <p:cNvSpPr txBox="1"/>
          <p:nvPr>
            <p:custDataLst>
              <p:tags r:id="rId11"/>
            </p:custDataLst>
          </p:nvPr>
        </p:nvSpPr>
        <p:spPr>
          <a:xfrm>
            <a:off x="212090" y="3858895"/>
            <a:ext cx="42106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 春秋战国冶铁场景构想图</a:t>
            </a:r>
            <a:endParaRPr lang="zh-CN" altLang="en-US" sz="24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pic>
        <p:nvPicPr>
          <p:cNvPr id="43" name="Picture 3" descr="D:\桌面\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4"/>
          <a:stretch>
            <a:fillRect/>
          </a:stretch>
        </p:blipFill>
        <p:spPr bwMode="auto">
          <a:xfrm>
            <a:off x="9178925" y="0"/>
            <a:ext cx="2860675" cy="158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 descr="D:\✿✿✿王多多的资料库\✿✿✿课件or教案\必修二\第1单元 古代中国经济的基本结构与特点\1 发达的古代农业\图片\timg (15)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3" t="29480" r="2646" b="28153"/>
          <a:stretch>
            <a:fillRect/>
          </a:stretch>
        </p:blipFill>
        <p:spPr bwMode="auto">
          <a:xfrm>
            <a:off x="9178925" y="1090930"/>
            <a:ext cx="2860040" cy="75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/>
          <p:cNvSpPr txBox="1"/>
          <p:nvPr/>
        </p:nvSpPr>
        <p:spPr>
          <a:xfrm>
            <a:off x="9777095" y="1888490"/>
            <a:ext cx="1744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垄作法</a:t>
            </a:r>
            <a:endParaRPr lang="zh-CN" altLang="en-US" sz="24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4"/>
          <a:srcRect t="2694" r="15827"/>
          <a:stretch>
            <a:fillRect/>
          </a:stretch>
        </p:blipFill>
        <p:spPr>
          <a:xfrm>
            <a:off x="9205595" y="2392045"/>
            <a:ext cx="2834005" cy="1775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文本框 45"/>
          <p:cNvSpPr txBox="1"/>
          <p:nvPr/>
        </p:nvSpPr>
        <p:spPr>
          <a:xfrm>
            <a:off x="8549640" y="4103370"/>
            <a:ext cx="35509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战国秦国：成都都江堰</a:t>
            </a:r>
            <a:endParaRPr lang="zh-CN" altLang="en-US" sz="24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建堰2250多年来经久不衰</a:t>
            </a:r>
            <a:endParaRPr lang="en-US" altLang="zh-CN" sz="24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pic>
        <p:nvPicPr>
          <p:cNvPr id="36870" name="Picture 6" descr="https://timgsa.baidu.com/timg?image&amp;quality=80&amp;size=b9999_10000&amp;sec=1599555639082&amp;di=cf7731f2234aaa0ce86a3706a7da141c&amp;imgtype=0&amp;src=http%3A%2F%2Fb3-q.mafengwo.net%2Fs9%2FM00%2F51%2F90%2FwKgBs1aRF-mAQreJABNFR5fUOVM54.jpeg%3FimageView2%2F2%2Fw%2F680%2Fq%2F90"/>
          <p:cNvPicPr>
            <a:picLocks noChangeAspect="1" noChangeArrowheads="1"/>
          </p:cNvPicPr>
          <p:nvPr/>
        </p:nvPicPr>
        <p:blipFill>
          <a:blip r:embed="rId15" cstate="print"/>
          <a:srcRect l="16263" t="23203" r="7521" b="-2324"/>
          <a:stretch>
            <a:fillRect/>
          </a:stretch>
        </p:blipFill>
        <p:spPr bwMode="auto">
          <a:xfrm>
            <a:off x="9205595" y="4933315"/>
            <a:ext cx="2834005" cy="1405255"/>
          </a:xfrm>
          <a:prstGeom prst="rect">
            <a:avLst/>
          </a:prstGeom>
          <a:noFill/>
        </p:spPr>
      </p:pic>
      <p:sp>
        <p:nvSpPr>
          <p:cNvPr id="47" name="TextBox 6"/>
          <p:cNvSpPr txBox="1"/>
          <p:nvPr/>
        </p:nvSpPr>
        <p:spPr>
          <a:xfrm>
            <a:off x="8797290" y="6271260"/>
            <a:ext cx="3342005" cy="64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战国秦国：陕西郑国渠</a:t>
            </a:r>
            <a:endParaRPr lang="zh-CN" altLang="en-US" sz="2400" b="1"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49" name="Rectangle 9"/>
          <p:cNvSpPr>
            <a:spLocks noGrp="1" noChangeArrowheads="1"/>
          </p:cNvSpPr>
          <p:nvPr/>
        </p:nvSpPr>
        <p:spPr bwMode="auto">
          <a:xfrm>
            <a:off x="6971665" y="4866640"/>
            <a:ext cx="1957070" cy="1377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春秋战国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精耕细作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铁犁牛耕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uLnTx/>
              <a:uFillTx/>
              <a:latin typeface="方正小标宋简体" panose="02000000000000000000" charset="-122"/>
              <a:ea typeface="方正小标宋简体" panose="02000000000000000000" charset="-122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6235" y="5076190"/>
            <a:ext cx="1657350" cy="97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原始社会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刀耕火种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小标宋简体" panose="02000000000000000000" charset="-122"/>
              <a:ea typeface="方正小标宋简体" panose="02000000000000000000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702560" y="5076190"/>
            <a:ext cx="1657350" cy="97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商周时期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石器耕锄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小标宋简体" panose="02000000000000000000" charset="-122"/>
              <a:ea typeface="方正小标宋简体" panose="02000000000000000000" charset="-122"/>
              <a:cs typeface="+mn-cs"/>
            </a:endParaRPr>
          </a:p>
        </p:txBody>
      </p:sp>
      <p:sp>
        <p:nvSpPr>
          <p:cNvPr id="52" name="右箭头 51"/>
          <p:cNvSpPr/>
          <p:nvPr/>
        </p:nvSpPr>
        <p:spPr>
          <a:xfrm>
            <a:off x="4380230" y="5219700"/>
            <a:ext cx="2580005" cy="69088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方正仿宋简体" panose="02000000000000000000" charset="-122"/>
                <a:ea typeface="方正仿宋简体" panose="02000000000000000000" charset="-122"/>
              </a:rPr>
              <a:t>集体耕作转向</a:t>
            </a:r>
            <a:r>
              <a:rPr lang="zh-CN" altLang="en-US" sz="2800" b="1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</a:rPr>
              <a:t>家庭</a:t>
            </a:r>
            <a:r>
              <a:rPr lang="zh-CN" altLang="en-US" sz="2800" b="1">
                <a:solidFill>
                  <a:schemeClr val="tx1"/>
                </a:solidFill>
                <a:latin typeface="方正仿宋简体" panose="02000000000000000000" charset="-122"/>
                <a:ea typeface="方正仿宋简体" panose="02000000000000000000" charset="-122"/>
              </a:rPr>
              <a:t>为单位的个体农耕</a:t>
            </a:r>
            <a:endParaRPr lang="zh-CN" altLang="en-US" sz="2800" b="1">
              <a:solidFill>
                <a:schemeClr val="tx1"/>
              </a:solidFill>
              <a:latin typeface="方正仿宋简体" panose="02000000000000000000" charset="-122"/>
              <a:ea typeface="方正仿宋简体" panose="02000000000000000000" charset="-122"/>
            </a:endParaRPr>
          </a:p>
        </p:txBody>
      </p:sp>
      <p:sp>
        <p:nvSpPr>
          <p:cNvPr id="53" name="右箭头 52"/>
          <p:cNvSpPr/>
          <p:nvPr/>
        </p:nvSpPr>
        <p:spPr>
          <a:xfrm>
            <a:off x="2044700" y="5219700"/>
            <a:ext cx="661670" cy="69088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6"/>
            </p:custDataLst>
          </p:nvPr>
        </p:nvSpPr>
        <p:spPr>
          <a:xfrm>
            <a:off x="4209415" y="1271270"/>
            <a:ext cx="3566795" cy="904240"/>
          </a:xfrm>
          <a:prstGeom prst="wedgeRectCallout">
            <a:avLst>
              <a:gd name="adj1" fmla="val -6685"/>
              <a:gd name="adj2" fmla="val -8174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  <a:buClrTx/>
              <a:buSzTx/>
              <a:buFontTx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带动了生产技术和水利灌溉的发展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46685" y="512445"/>
            <a:ext cx="123463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农业：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生产工具进步：</a:t>
            </a:r>
            <a:r>
              <a:rPr lang="zh-CN" altLang="en-US" sz="2800" b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铁犁牛耕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推广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       (2)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土地制度革命：</a:t>
            </a:r>
            <a:r>
              <a:rPr lang="zh-CN" altLang="en-US" sz="2800" b="1" dirty="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封建土地私有制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确立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。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8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地主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农民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)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buClrTx/>
              <a:buSzTx/>
              <a:buFontTx/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5575" y="149860"/>
            <a:ext cx="11883390" cy="6579235"/>
          </a:xfrm>
          <a:prstGeom prst="rect">
            <a:avLst/>
          </a:prstGeom>
          <a:noFill/>
          <a:ln w="28575">
            <a:solidFill>
              <a:srgbClr val="4C301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333" b="42972"/>
          <a:stretch>
            <a:fillRect/>
          </a:stretch>
        </p:blipFill>
        <p:spPr>
          <a:xfrm>
            <a:off x="0" y="-12700"/>
            <a:ext cx="12192000" cy="5619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6885" y="0"/>
            <a:ext cx="11562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        </a:t>
            </a:r>
            <a:r>
              <a:rPr lang="zh-CN"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（一）</a:t>
            </a:r>
            <a:r>
              <a:rPr sz="2800" b="1">
                <a:solidFill>
                  <a:schemeClr val="bg1"/>
                </a:solidFill>
                <a:latin typeface="方正楷体_GBK" panose="02000000000000000000" charset="-122"/>
                <a:ea typeface="方正楷体_GBK" panose="02000000000000000000" charset="-122"/>
                <a:sym typeface="+mn-ea"/>
              </a:rPr>
              <a:t>经济发展</a:t>
            </a:r>
            <a:endParaRPr sz="2800" b="1">
              <a:solidFill>
                <a:schemeClr val="bg1"/>
              </a:solidFill>
              <a:latin typeface="方正楷体_GBK" panose="02000000000000000000" charset="-122"/>
              <a:ea typeface="方正楷体_GBK" panose="02000000000000000000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677910" y="66040"/>
            <a:ext cx="3154045" cy="793115"/>
          </a:xfrm>
          <a:prstGeom prst="wedgeRectCallout">
            <a:avLst>
              <a:gd name="adj1" fmla="val -29605"/>
              <a:gd name="adj2" fmla="val 7353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  <a:buClrTx/>
              <a:buSzTx/>
              <a:buFontTx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农业生产力进步推动生产关系发展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21" name="下箭头 20"/>
          <p:cNvSpPr/>
          <p:nvPr>
            <p:custDataLst>
              <p:tags r:id="rId3"/>
            </p:custDataLst>
          </p:nvPr>
        </p:nvSpPr>
        <p:spPr>
          <a:xfrm>
            <a:off x="2002155" y="1390015"/>
            <a:ext cx="1905000" cy="533781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574800" y="1541145"/>
            <a:ext cx="2913380" cy="891540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生产力发展</a:t>
            </a:r>
            <a:endParaRPr lang="zh-CN" altLang="en-US" sz="2400" b="1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chemeClr val="bg1"/>
                </a:solidFill>
                <a:sym typeface="+mn-ea"/>
              </a:rPr>
              <a:t>铁犁牛耕推广</a:t>
            </a:r>
            <a:endParaRPr lang="zh-CN" altLang="en-US" sz="28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573530" y="2708275"/>
            <a:ext cx="2914650" cy="13220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大量垦荒/战争兼并</a:t>
            </a:r>
            <a:endParaRPr lang="zh-CN" altLang="en-US" sz="24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800" b="1">
                <a:sym typeface="+mn-ea"/>
              </a:rPr>
              <a:t>私田大量出现</a:t>
            </a:r>
            <a:endParaRPr lang="zh-CN" altLang="en-US" sz="2800" b="1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800" b="1">
                <a:sym typeface="+mn-ea"/>
              </a:rPr>
              <a:t>土地买卖增多</a:t>
            </a:r>
            <a:endParaRPr lang="zh-CN" altLang="en-US" sz="2800" b="1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1574165" y="4305935"/>
            <a:ext cx="2913380" cy="891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生产关系变化</a:t>
            </a:r>
            <a:endParaRPr lang="zh-CN" altLang="en-US" sz="24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800" b="1">
                <a:sym typeface="+mn-ea"/>
              </a:rPr>
              <a:t>井田制逐渐瓦解</a:t>
            </a:r>
            <a:endParaRPr lang="zh-CN" altLang="en-US" sz="2800" b="1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1306830" y="5473065"/>
            <a:ext cx="3408045" cy="891540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生产关系变化</a:t>
            </a:r>
            <a:endParaRPr lang="zh-CN" altLang="en-US" sz="2400" b="1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chemeClr val="bg1"/>
                </a:solidFill>
                <a:sym typeface="+mn-ea"/>
              </a:rPr>
              <a:t>封建土地私有制出现</a:t>
            </a:r>
            <a:endParaRPr lang="zh-CN" altLang="en-US" sz="28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-76200" y="4150995"/>
            <a:ext cx="177165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 b="1" strike="sngStrike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土地</a:t>
            </a:r>
            <a:endParaRPr lang="zh-CN" altLang="en-US" sz="2800" b="1" strike="sngStrike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800" b="1" strike="sngStrike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国有</a:t>
            </a:r>
            <a:r>
              <a:rPr lang="zh-CN" altLang="en-US" sz="4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×</a:t>
            </a:r>
            <a:endParaRPr lang="zh-CN" altLang="en-US" sz="40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-76200" y="5405755"/>
            <a:ext cx="1698625" cy="775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土地</a:t>
            </a:r>
            <a:endParaRPr lang="zh-CN" altLang="en-US" sz="28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私有</a:t>
            </a:r>
            <a:r>
              <a:rPr lang="en-US" altLang="zh-CN" sz="4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√</a:t>
            </a:r>
            <a:endParaRPr lang="en-US" altLang="zh-CN" sz="40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1240" y="2193925"/>
            <a:ext cx="3248660" cy="294830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6670" y="2256155"/>
            <a:ext cx="3204845" cy="294830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6" name="文本框 25"/>
          <p:cNvSpPr txBox="1"/>
          <p:nvPr>
            <p:custDataLst>
              <p:tags r:id="rId14"/>
            </p:custDataLst>
          </p:nvPr>
        </p:nvSpPr>
        <p:spPr>
          <a:xfrm>
            <a:off x="8244840" y="-2540"/>
            <a:ext cx="3937635" cy="2608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 anchor="t">
            <a:noAutofit/>
          </a:bodyPr>
          <a:lstStyle/>
          <a:p>
            <a:r>
              <a:rPr sz="2800" b="1" spc="150">
                <a:solidFill>
                  <a:schemeClr val="tx1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    铁犁牛耕的推广，极大提高生产力，</a:t>
            </a:r>
            <a:r>
              <a:rPr lang="zh-CN" sz="2800" b="1" u="sng" spc="150">
                <a:solidFill>
                  <a:srgbClr val="FF0000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推动以血缘为纽带的贵族政治的瓦解</a:t>
            </a:r>
            <a:r>
              <a:rPr sz="2800" b="1" u="sng" spc="150">
                <a:solidFill>
                  <a:schemeClr val="tx1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。</a:t>
            </a:r>
            <a:r>
              <a:rPr sz="2800" b="1" u="sng" spc="150">
                <a:solidFill>
                  <a:schemeClr val="tx1"/>
                </a:solidFill>
                <a:highlight>
                  <a:srgbClr val="FFFF00"/>
                </a:highlight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新兴地主阶级</a:t>
            </a:r>
            <a:r>
              <a:rPr lang="zh-CN" sz="2800" b="1" u="sng" spc="150">
                <a:solidFill>
                  <a:schemeClr val="tx1"/>
                </a:solidFill>
                <a:highlight>
                  <a:srgbClr val="FFFF00"/>
                </a:highlight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产生，</a:t>
            </a:r>
            <a:r>
              <a:rPr sz="2800" b="1" u="sng" spc="15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必然</a:t>
            </a:r>
            <a:r>
              <a:rPr sz="2800" b="1" spc="150"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要求新的改革</a:t>
            </a:r>
            <a:r>
              <a:rPr sz="2800" b="1" spc="150">
                <a:solidFill>
                  <a:schemeClr val="tx1"/>
                </a:solidFill>
                <a:latin typeface="方正仿宋简体" panose="02000000000000000000" charset="-122"/>
                <a:ea typeface="方正仿宋简体" panose="02000000000000000000" charset="-122"/>
                <a:cs typeface="方正仿宋简体" panose="02000000000000000000" charset="-122"/>
                <a:sym typeface="+mn-ea"/>
              </a:rPr>
              <a:t>。</a:t>
            </a:r>
            <a:endParaRPr sz="2800" b="1" spc="150">
              <a:solidFill>
                <a:schemeClr val="tx1"/>
              </a:solidFill>
              <a:latin typeface="方正仿宋简体" panose="02000000000000000000" charset="-122"/>
              <a:ea typeface="方正仿宋简体" panose="02000000000000000000" charset="-122"/>
              <a:cs typeface="方正仿宋简体" panose="02000000000000000000" charset="-122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5"/>
            </p:custDataLst>
          </p:nvPr>
        </p:nvSpPr>
        <p:spPr>
          <a:xfrm>
            <a:off x="5086350" y="5172075"/>
            <a:ext cx="6842125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sz="3200" b="1" dirty="0">
                <a:solidFill>
                  <a:schemeClr val="tx1"/>
                </a:solidFill>
                <a:latin typeface="黑体" panose="02010609060101010101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西周奴隶制社会：贵族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→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奴隶</a:t>
            </a:r>
            <a:endParaRPr lang="zh-CN" altLang="en-US" sz="3200" b="1" dirty="0">
              <a:solidFill>
                <a:schemeClr val="tx1"/>
              </a:solidFill>
              <a:latin typeface="黑体" panose="02010609060101010101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6"/>
            </p:custDataLst>
          </p:nvPr>
        </p:nvSpPr>
        <p:spPr>
          <a:xfrm>
            <a:off x="5086350" y="5862320"/>
            <a:ext cx="7105650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zh-CN" sz="3200" b="1" dirty="0">
                <a:solidFill>
                  <a:schemeClr val="tx1"/>
                </a:solidFill>
                <a:latin typeface="黑体" panose="02010609060101010101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春秋战国向封建社会过渡：</a:t>
            </a:r>
            <a:r>
              <a:rPr lang="zh-CN" altLang="zh-CN" sz="3200" b="1" dirty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地主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→</a:t>
            </a:r>
            <a:r>
              <a:rPr lang="zh-CN" altLang="zh-CN" sz="3200" b="1" dirty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农民</a:t>
            </a:r>
            <a:endParaRPr lang="zh-CN" altLang="zh-CN" sz="3200" b="1" dirty="0">
              <a:solidFill>
                <a:schemeClr val="tx1"/>
              </a:solidFill>
              <a:latin typeface="黑体" panose="02010609060101010101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17"/>
            </p:custDataLst>
          </p:nvPr>
        </p:nvSpPr>
        <p:spPr>
          <a:xfrm>
            <a:off x="5077460" y="2432685"/>
            <a:ext cx="2087880" cy="1630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800"/>
              <a:t>社会</a:t>
            </a:r>
            <a:endParaRPr lang="zh-CN" altLang="en-US" sz="4800"/>
          </a:p>
          <a:p>
            <a:r>
              <a:rPr lang="zh-CN" altLang="en-US" sz="4800"/>
              <a:t>阶级</a:t>
            </a:r>
            <a:endParaRPr lang="zh-CN" altLang="en-US" sz="4800"/>
          </a:p>
          <a:p>
            <a:r>
              <a:rPr lang="zh-CN" altLang="en-US" sz="4800"/>
              <a:t>演变</a:t>
            </a:r>
            <a:endParaRPr lang="zh-CN" altLang="en-US" sz="4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21" grpId="0" bldLvl="0" animBg="1"/>
      <p:bldP spid="14" grpId="0" bldLvl="0" animBg="1"/>
      <p:bldP spid="15" grpId="0" bldLvl="0" animBg="1"/>
      <p:bldP spid="19" grpId="0" bldLvl="0" animBg="1"/>
      <p:bldP spid="20" grpId="0" bldLvl="0" animBg="1"/>
      <p:bldP spid="22" grpId="0"/>
      <p:bldP spid="23" grpId="0"/>
      <p:bldP spid="26" grpId="0" bldLvl="0" animBg="1"/>
      <p:bldP spid="28" grpId="0" bldLvl="0" animBg="1"/>
      <p:bldP spid="29" grpId="0" bldLvl="0" animBg="1"/>
      <p:bldP spid="32" grpId="0"/>
    </p:bldLst>
  </p:timing>
</p:sld>
</file>

<file path=ppt/tags/tag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0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0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02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03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04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0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06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07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08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0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1.xml><?xml version="1.0" encoding="utf-8"?>
<p:tagLst xmlns:p="http://schemas.openxmlformats.org/presentationml/2006/main">
  <p:tag name="KSO_WM_UNIT_PLACING_PICTURE_USER_VIEWPORT" val="{&quot;height&quot;:3735,&quot;width&quot;:19200}"/>
  <p:tag name="KSO_WM_BEAUTIFY_FLAG" val=""/>
  <p:tag name="KSO_WM_SCREEN_THEME_FLAG" val="tpfJyK5oNIfe75LrNWocTwq6GGzbOws07J55jBl2vCgFbAtR7weUFV7dMuA/cMWP7Uq0Azf76KvO72m3F4FFPct+j3qFMip6Ot3uyk1b0JtCbE7TKfYplhBOfYwoLyfV"/>
</p:tagLst>
</file>

<file path=ppt/tags/tag11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1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12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113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14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1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16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17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18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1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2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2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2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22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23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124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12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26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27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28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2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3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3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3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32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33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34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13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36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37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38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3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4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40.xml><?xml version="1.0" encoding="utf-8"?>
<p:tagLst xmlns:p="http://schemas.openxmlformats.org/presentationml/2006/main">
  <p:tag name="COMMONDATA" val="eyJoZGlkIjoiMTQ0Zjg5NTg3NDgzMzAwYjIwNjljMDljMTg4ZWNkMGQifQ=="/>
  <p:tag name="KSO_WPP_MARK_KEY" val="ec0e4e88-1688-469e-983a-4cb7128ec6c3"/>
  <p:tag name="KSO_WM_SCREEN_THEME_FLAG" val="tpfJyK5oNIfe75LrNWocTwq6GGzbOws07J55jBl2vCgFbAtR7weUFV7dMuA/cMWP7Uq0Azf76KvO72m3F4FFPct+j3qFMip6Ot3uyk1b0JtCbE7TKfYplhBOfYwoLyfV"/>
</p:tagLst>
</file>

<file path=ppt/tags/tag15.xml><?xml version="1.0" encoding="utf-8"?>
<p:tagLst xmlns:p="http://schemas.openxmlformats.org/presentationml/2006/main">
  <p:tag name="KSO_WM_UNIT_PLACING_PICTURE_USER_VIEWPORT" val="{&quot;height&quot;:3735,&quot;width&quot;:19200}"/>
  <p:tag name="KSO_WM_BEAUTIFY_FLAG" val=""/>
  <p:tag name="KSO_WM_SCREEN_THEME_FLAG" val="tpfJyK5oNIfe75LrNWocTwq6GGzbOws07J55jBl2vCgFbAtR7weUFV7dMuA/cMWP7Uq0Azf76KvO72m3F4FFPct+j3qFMip6Ot3uyk1b0JtCbE7TKfYplhBOfYwoLyfV"/>
</p:tagLst>
</file>

<file path=ppt/tags/tag16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17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18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1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2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2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2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22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23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24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2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26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27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28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2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3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3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3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32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33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34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3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36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37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38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3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4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40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4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42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43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44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4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46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47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48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4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5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51.xml><?xml version="1.0" encoding="utf-8"?>
<p:tagLst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"/>
  <p:tag name="KSO_WM_UNIT_TEXT_FILL_TYPE" val="1"/>
  <p:tag name="KSO_WM_BEAUTIFY_FLAG" val=""/>
  <p:tag name="KSO_WM_SCREEN_THEME_FLAG" val="tpfJyK5oNIfe75LrNWocTwq6GGzbOws07J55jBl2vCgFbAtR7weUFV7dMuA/cMWP7Uq0Azf76KvO72m3F4FFPct+j3qFMip6Ot3uyk1b0JtCbE7TKfYplhBOfYwoLyfV"/>
</p:tagLst>
</file>

<file path=ppt/tags/tag52.xml><?xml version="1.0" encoding="utf-8"?>
<p:tagLst xmlns:p="http://schemas.openxmlformats.org/presentationml/2006/main">
  <p:tag name="KSO_WM_UNIT_FILL_FORE_SCHEMECOLOR_INDEX_1_BRIGHTNESS" val="0.1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8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"/>
  <p:tag name="KSO_WM_UNIT_TEXT_FILL_TYPE" val="1"/>
  <p:tag name="KSO_WM_BEAUTIFY_FLAG" val=""/>
  <p:tag name="KSO_WM_SCREEN_THEME_FLAG" val="tpfJyK5oNIfe75LrNWocTwq6GGzbOws07J55jBl2vCgFbAtR7weUFV7dMuA/cMWP7Uq0Azf76KvO72m3F4FFPct+j3qFMip6Ot3uyk1b0JtCbE7TKfYplhBOfYwoLyfV"/>
</p:tagLst>
</file>

<file path=ppt/tags/tag53.xml><?xml version="1.0" encoding="utf-8"?>
<p:tagLst xmlns:p="http://schemas.openxmlformats.org/presentationml/2006/main">
  <p:tag name="KSO_WM_UNIT_FILL_FORE_SCHEMECOLOR_INDEX_1_BRIGHTNESS" val="0.1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10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10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"/>
  <p:tag name="KSO_WM_UNIT_TEXT_FILL_TYPE" val="1"/>
  <p:tag name="KSO_WM_BEAUTIFY_FLAG" val=""/>
  <p:tag name="KSO_WM_SCREEN_THEME_FLAG" val="tpfJyK5oNIfe75LrNWocTwq6GGzbOws07J55jBl2vCgFbAtR7weUFV7dMuA/cMWP7Uq0Azf76KvO72m3F4FFPct+j3qFMip6Ot3uyk1b0JtCbE7TKfYplhBOfYwoLyfV"/>
</p:tagLst>
</file>

<file path=ppt/tags/tag54.xml><?xml version="1.0" encoding="utf-8"?>
<p:tagLst xmlns:p="http://schemas.openxmlformats.org/presentationml/2006/main">
  <p:tag name="KSO_WM_UNIT_FILL_FORE_SCHEMECOLOR_INDEX_1_BRIGHTNESS" val="0.1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"/>
  <p:tag name="KSO_WM_UNIT_TEXT_FILL_TYPE" val="1"/>
  <p:tag name="KSO_WM_BEAUTIFY_FLAG" val=""/>
  <p:tag name="KSO_WM_SCREEN_THEME_FLAG" val="tpfJyK5oNIfe75LrNWocTwq6GGzbOws07J55jBl2vCgFbAtR7weUFV7dMuA/cMWP7Uq0Azf76KvO72m3F4FFPct+j3qFMip6Ot3uyk1b0JtCbE7TKfYplhBOfYwoLyfV"/>
</p:tagLst>
</file>

<file path=ppt/tags/tag55.xml><?xml version="1.0" encoding="utf-8"?>
<p:tagLst xmlns:p="http://schemas.openxmlformats.org/presentationml/2006/main">
  <p:tag name="KSO_WM_UNIT_FILL_FORE_SCHEMECOLOR_INDEX_1_BRIGHTNESS" val="0.1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8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"/>
  <p:tag name="KSO_WM_UNIT_TEXT_FILL_TYPE" val="1"/>
  <p:tag name="KSO_WM_BEAUTIFY_FLAG" val=""/>
  <p:tag name="KSO_WM_SCREEN_THEME_FLAG" val="tpfJyK5oNIfe75LrNWocTwq6GGzbOws07J55jBl2vCgFbAtR7weUFV7dMuA/cMWP7Uq0Azf76KvO72m3F4FFPct+j3qFMip6Ot3uyk1b0JtCbE7TKfYplhBOfYwoLyfV"/>
</p:tagLst>
</file>

<file path=ppt/tags/tag56.xml><?xml version="1.0" encoding="utf-8"?>
<p:tagLst xmlns:p="http://schemas.openxmlformats.org/presentationml/2006/main">
  <p:tag name="KSO_WM_UNIT_FILL_FORE_SCHEMECOLOR_INDEX_1_BRIGHTNESS" val="0.1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6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"/>
  <p:tag name="KSO_WM_UNIT_TEXT_FILL_TYPE" val="1"/>
  <p:tag name="KSO_WM_BEAUTIFY_FLAG" val=""/>
  <p:tag name="KSO_WM_SCREEN_THEME_FLAG" val="tpfJyK5oNIfe75LrNWocTwq6GGzbOws07J55jBl2vCgFbAtR7weUFV7dMuA/cMWP7Uq0Azf76KvO72m3F4FFPct+j3qFMip6Ot3uyk1b0JtCbE7TKfYplhBOfYwoLyfV"/>
</p:tagLst>
</file>

<file path=ppt/tags/tag57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  <p:tag name="KSO_WM_SCREEN_THEME_FLAG" val="tpfJyK5oNIfe75LrNWocTwq6GGzbOws07J55jBl2vCgFbAtR7weUFV7dMuA/cMWP7Uq0Azf76KvO72m3F4FFPct+j3qFMip6Ot3uyk1b0JtCbE7TKfYplhBOfYwoLyfV"/>
</p:tagLst>
</file>

<file path=ppt/tags/tag58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5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6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6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6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62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63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64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6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66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67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68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6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7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7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7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72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73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74.xml><?xml version="1.0" encoding="utf-8"?>
<p:tagLst xmlns:p="http://schemas.openxmlformats.org/presentationml/2006/main">
  <p:tag name="KSO_WM_UNIT_TABLE_BEAUTIFY" val="smartTable{71978db4-2639-4f9e-b9ed-eda6fd98d33a}"/>
  <p:tag name="TABLE_ENDDRAG_ORIGIN_RECT" val="910*274"/>
  <p:tag name="TABLE_ENDDRAG_RECT" val="37*437*910*274"/>
  <p:tag name="KSO_WM_SCREEN_THEME_FLAG" val="tpfJyK5oNIfe75LrNWocTwq6GGzbOws07J55jBl2vCgFbAtR7weUFV7dMuA/cMWP7Uq0Azf76KvO72m3F4FFPct+j3qFMip6Ot3uyk1b0JtCbE7TKfYplhBOfYwoLyfV"/>
</p:tagLst>
</file>

<file path=ppt/tags/tag7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76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77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78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7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8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8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8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82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83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84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8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86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87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88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8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9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90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91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92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93.xml><?xml version="1.0" encoding="utf-8"?>
<p:tagLst xmlns:p="http://schemas.openxmlformats.org/presentationml/2006/main">
  <p:tag name="KSO_WM_UNIT_PLACING_PICTURE_USER_VIEWPORT" val="{&quot;height&quot;:3735,&quot;width&quot;:19200}"/>
  <p:tag name="KSO_WM_SCREEN_THEME_FLAG" val="tpfJyK5oNIfe75LrNWocTwq6GGzbOws07J55jBl2vCgFbAtR7weUFV7dMuA/cMWP7Uq0Azf76KvO72m3F4FFPct+j3qFMip6Ot3uyk1b0JtCbE7TKfYplhBOfYwoLyfV"/>
</p:tagLst>
</file>

<file path=ppt/tags/tag94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95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96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97.xml><?xml version="1.0" encoding="utf-8"?>
<p:tagLst xmlns:p="http://schemas.openxmlformats.org/presentationml/2006/main">
  <p:tag name="KSO_WM_BEAUTIFY_FLAG" val=""/>
  <p:tag name="KSO_WM_SCREEN_THEME_FLAG" val="tpfJyK5oNIfe75LrNWocTwq6GGzbOws07J55jBl2vCgFbAtR7weUFV7dMuA/cMWP7Uq0Azf76KvO72m3F4FFPct+j3qFMip6Ot3uyk1b0JtCbE7TKfYplhBOfYwoLyfV"/>
</p:tagLst>
</file>

<file path=ppt/tags/tag98.xml><?xml version="1.0" encoding="utf-8"?>
<p:tagLst xmlns:p="http://schemas.openxmlformats.org/presentationml/2006/main">
  <p:tag name="KSO_WM_UNIT_TABLE_BEAUTIFY" val="smartTable{a4595fbd-c460-40bf-a584-a4e08c2cd563}"/>
  <p:tag name="TABLE_ENDDRAG_ORIGIN_RECT" val="548*271"/>
  <p:tag name="TABLE_ENDDRAG_RECT" val="382*77*548*271"/>
  <p:tag name="KSO_WM_SCREEN_THEME_FLAG" val="tpfJyK5oNIfe75LrNWocTwq6GGzbOws07J55jBl2vCgFbAtR7weUFV7dMuA/cMWP7Uq0Azf76KvO72m3F4FFPct+j3qFMip6Ot3uyk1b0JtCbE7TKfYplhBOfYwoLyfV"/>
  <p:tag name="KSO_WM_BEAUTIFY_FLAG" val=""/>
</p:tagLst>
</file>

<file path=ppt/tags/tag99.xml><?xml version="1.0" encoding="utf-8"?>
<p:tagLst xmlns:p="http://schemas.openxmlformats.org/presentationml/2006/main">
  <p:tag name="KSO_WM_UNIT_TABLE_BEAUTIFY" val="smartTable{f3da6617-38bb-48ea-bc66-5bf775ed8400}"/>
  <p:tag name="KSO_WM_SCREEN_THEME_FLAG" val="tpfJyK5oNIfe75LrNWocTwq6GGzbOws07J55jBl2vCgFbAtR7weUFV7dMuA/cMWP7Uq0Azf76KvO72m3F4FFPct+j3qFMip6Ot3uyk1b0JtCbE7TKfYplhBOfYwoLyfV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4675</Words>
  <Application>WPS 演示</Application>
  <PresentationFormat>宽屏</PresentationFormat>
  <Paragraphs>622</Paragraphs>
  <Slides>25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8" baseType="lpstr">
      <vt:lpstr>Arial</vt:lpstr>
      <vt:lpstr>宋体</vt:lpstr>
      <vt:lpstr>Wingdings</vt:lpstr>
      <vt:lpstr>方正宋刻本秀楷简体</vt:lpstr>
      <vt:lpstr>楷体</vt:lpstr>
      <vt:lpstr>FZQingKaiS Regular</vt:lpstr>
      <vt:lpstr>方正大标宋_GBK</vt:lpstr>
      <vt:lpstr>方正清楷 简</vt:lpstr>
      <vt:lpstr>方正仿宋简体</vt:lpstr>
      <vt:lpstr>微软雅黑</vt:lpstr>
      <vt:lpstr>方正楷体_GBK</vt:lpstr>
      <vt:lpstr>方正小标宋简体</vt:lpstr>
      <vt:lpstr>隶书</vt:lpstr>
      <vt:lpstr>方正全福体</vt:lpstr>
      <vt:lpstr>Times New Roman</vt:lpstr>
      <vt:lpstr>黑体</vt:lpstr>
      <vt:lpstr>Calibri</vt:lpstr>
      <vt:lpstr>Arial Unicode MS</vt:lpstr>
      <vt:lpstr>仿宋</vt:lpstr>
      <vt:lpstr>等线</vt:lpstr>
      <vt:lpstr>华文中宋</vt:lpstr>
      <vt:lpstr>方正公文小标宋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mabaoqing</cp:lastModifiedBy>
  <cp:revision>16</cp:revision>
  <dcterms:created xsi:type="dcterms:W3CDTF">2021-11-21T02:53:00Z</dcterms:created>
  <dcterms:modified xsi:type="dcterms:W3CDTF">2023-09-13T23:27:02Z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691050369B684ECC82C6E6FBBBE0FA74_13</vt:lpwstr>
  </property>
  <property fmtid="{D5CDD505-2E9C-101B-9397-08002B2CF9AE}" pid="3" name="KSOProductBuildVer">
    <vt:lpwstr>2052-12.1.0.15374</vt:lpwstr>
  </property>
</Properties>
</file>